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34.jpg" ContentType="image/jpg"/>
  <Override PartName="/ppt/notesSlides/notesSlide13.xml" ContentType="application/vnd.openxmlformats-officedocument.presentationml.notesSlide+xml"/>
  <Override PartName="/ppt/media/image41.jpg" ContentType="image/jpg"/>
  <Override PartName="/ppt/media/image42.jpg" ContentType="image/jpg"/>
  <Override PartName="/ppt/media/image43.jpg" ContentType="image/jpg"/>
  <Override PartName="/ppt/media/image44.jpg" ContentType="image/jpg"/>
  <Override PartName="/ppt/media/image45.jpg" ContentType="image/jpg"/>
  <Override PartName="/ppt/media/image46.jpg" ContentType="image/jpg"/>
  <Override PartName="/ppt/media/image47.jpg" ContentType="image/jpg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>
  <p:sldMasterIdLst>
    <p:sldMasterId id="2147483663" r:id="rId5"/>
  </p:sldMasterIdLst>
  <p:notesMasterIdLst>
    <p:notesMasterId r:id="rId33"/>
  </p:notesMasterIdLst>
  <p:handoutMasterIdLst>
    <p:handoutMasterId r:id="rId34"/>
  </p:handoutMasterIdLst>
  <p:sldIdLst>
    <p:sldId id="903" r:id="rId6"/>
    <p:sldId id="931" r:id="rId7"/>
    <p:sldId id="766" r:id="rId8"/>
    <p:sldId id="768" r:id="rId9"/>
    <p:sldId id="772" r:id="rId10"/>
    <p:sldId id="778" r:id="rId11"/>
    <p:sldId id="767" r:id="rId12"/>
    <p:sldId id="333" r:id="rId13"/>
    <p:sldId id="985" r:id="rId14"/>
    <p:sldId id="986" r:id="rId15"/>
    <p:sldId id="987" r:id="rId16"/>
    <p:sldId id="483" r:id="rId17"/>
    <p:sldId id="989" r:id="rId18"/>
    <p:sldId id="988" r:id="rId19"/>
    <p:sldId id="928" r:id="rId20"/>
    <p:sldId id="524" r:id="rId21"/>
    <p:sldId id="507" r:id="rId22"/>
    <p:sldId id="260" r:id="rId23"/>
    <p:sldId id="510" r:id="rId24"/>
    <p:sldId id="929" r:id="rId25"/>
    <p:sldId id="258" r:id="rId26"/>
    <p:sldId id="259" r:id="rId27"/>
    <p:sldId id="930" r:id="rId28"/>
    <p:sldId id="357" r:id="rId29"/>
    <p:sldId id="408" r:id="rId30"/>
    <p:sldId id="354" r:id="rId31"/>
    <p:sldId id="360" r:id="rId32"/>
  </p:sldIdLst>
  <p:sldSz cx="9144000" cy="5143500" type="screen16x9"/>
  <p:notesSz cx="9926638" cy="6797675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0">
          <p15:clr>
            <a:srgbClr val="A4A3A4"/>
          </p15:clr>
        </p15:guide>
        <p15:guide id="2" orient="horz" pos="434">
          <p15:clr>
            <a:srgbClr val="A4A3A4"/>
          </p15:clr>
        </p15:guide>
        <p15:guide id="3" pos="34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8080"/>
    <a:srgbClr val="686868"/>
    <a:srgbClr val="6868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9EBC0D-77D4-4B76-A461-7FA31B60900C}" v="56" dt="2023-02-22T11:53:46.6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0" autoAdjust="0"/>
    <p:restoredTop sz="89278" autoAdjust="0"/>
  </p:normalViewPr>
  <p:slideViewPr>
    <p:cSldViewPr snapToGrid="0" showGuides="1">
      <p:cViewPr>
        <p:scale>
          <a:sx n="76" d="100"/>
          <a:sy n="76" d="100"/>
        </p:scale>
        <p:origin x="1004" y="34"/>
      </p:cViewPr>
      <p:guideLst>
        <p:guide orient="horz" pos="350"/>
        <p:guide orient="horz" pos="434"/>
        <p:guide pos="346"/>
      </p:guideLst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5/10/relationships/revisionInfo" Target="revisionInfo.xml"/><Relationship Id="rId21" Type="http://schemas.openxmlformats.org/officeDocument/2006/relationships/slide" Target="slides/slide16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CC328D-2F83-48CE-96F2-31DEE4622A44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B8B38B-AA22-4751-BCCB-9009E9617B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7088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AFBD48-E098-4642-BEAD-1533D577C3AF}" type="datetimeFigureOut">
              <a:rPr lang="en-GB" smtClean="0"/>
              <a:t>22/02/2023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FCF0BD-C9EB-400A-B547-0B32FCE5FC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6804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CF0BD-C9EB-400A-B547-0B32FCE5FCF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4444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19985-9565-41A2-8F54-4C0DFE3CD5F4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007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C6EEB-4792-4101-B0F6-035EB9982B5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6074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C6EEB-4792-4101-B0F6-035EB9982B5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0067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C6EEB-4792-4101-B0F6-035EB9982B5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061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first automated elemental </a:t>
            </a:r>
            <a:r>
              <a:rPr lang="en-US" dirty="0" err="1"/>
              <a:t>analyser</a:t>
            </a:r>
            <a:r>
              <a:rPr lang="en-US" dirty="0"/>
              <a:t> was developed in Hanau, </a:t>
            </a:r>
            <a:r>
              <a:rPr lang="en-US" b="1" dirty="0"/>
              <a:t>our predecessor </a:t>
            </a:r>
            <a:r>
              <a:rPr lang="en-US" b="1" dirty="0" err="1"/>
              <a:t>Heraeus</a:t>
            </a:r>
            <a:r>
              <a:rPr lang="en-US" b="1" dirty="0"/>
              <a:t> invented the elemental </a:t>
            </a:r>
            <a:r>
              <a:rPr lang="en-US" b="1" dirty="0" err="1"/>
              <a:t>analyser</a:t>
            </a:r>
            <a:r>
              <a:rPr lang="en-US" b="1" dirty="0"/>
              <a:t>!</a:t>
            </a:r>
          </a:p>
          <a:p>
            <a:endParaRPr lang="en-US" b="1" dirty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Family owned enterprise without the uncertainties of a sudden change in ownership, </a:t>
            </a:r>
            <a:r>
              <a:rPr lang="en-US" dirty="0" err="1"/>
              <a:t>organisational</a:t>
            </a:r>
            <a:r>
              <a:rPr lang="en-US" dirty="0"/>
              <a:t> structures, management and staff.</a:t>
            </a:r>
            <a:endParaRPr lang="de-DE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7632E-E10A-4AF5-A54A-7DB3BA39A8C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0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/>
              <a:t>All </a:t>
            </a:r>
            <a:r>
              <a:rPr lang="en-US" sz="1400" dirty="0"/>
              <a:t>instruments are manufactured in our headquarter in Hanau - quality made in Germany by ELEMENTAR. This ensures highest quality and reliability for the users. Competitors often just sell their label while the production is located somewhere else.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400" dirty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/>
              <a:t>Due to </a:t>
            </a:r>
            <a:r>
              <a:rPr lang="en-US" sz="1400" b="1" dirty="0"/>
              <a:t>our 100 % dedication to combustion type elemental analyzers</a:t>
            </a:r>
            <a:r>
              <a:rPr lang="en-US" sz="1400" dirty="0"/>
              <a:t> we are able to provide a large variety of instruments in this segment. The customer has the choice to select according to his specific needs in performance and price.</a:t>
            </a:r>
            <a:endParaRPr lang="de-DE" sz="1400" dirty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7632E-E10A-4AF5-A54A-7DB3BA39A8C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264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81000" lvl="1" indent="0">
              <a:buNone/>
            </a:pPr>
            <a:r>
              <a:rPr lang="en-GB" sz="1400" dirty="0"/>
              <a:t>Stability of the calibration is in the range of several months up to years. </a:t>
            </a:r>
            <a:r>
              <a:rPr lang="en-US" sz="1400" dirty="0"/>
              <a:t>Reliable automatic sample feeding in combination with the straightforward and robust basic concept make the ELEMENTAR </a:t>
            </a:r>
            <a:r>
              <a:rPr lang="en-US" sz="1400" dirty="0" err="1"/>
              <a:t>analysers</a:t>
            </a:r>
            <a:r>
              <a:rPr lang="en-US" sz="1400" dirty="0"/>
              <a:t> real working horses in the laboratory routine.</a:t>
            </a:r>
          </a:p>
          <a:p>
            <a:pPr marL="381000" lvl="1" indent="0">
              <a:buNone/>
            </a:pPr>
            <a:endParaRPr lang="de-DE" sz="1400" dirty="0"/>
          </a:p>
          <a:p>
            <a:pPr marL="381000" lvl="1" indent="0">
              <a:buNone/>
            </a:pPr>
            <a:r>
              <a:rPr lang="en-GB" sz="1400" dirty="0"/>
              <a:t>The blank free sample transfer using the patented ELEMENTAR ball valve eliminates all interferences from ambient air from the analysis results and guarantees highest accuracy.</a:t>
            </a:r>
            <a:endParaRPr lang="en-US" sz="1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7632E-E10A-4AF5-A54A-7DB3BA39A8C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087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81000" lvl="1" indent="0">
              <a:buNone/>
            </a:pPr>
            <a:r>
              <a:rPr lang="en-GB" sz="1400" dirty="0"/>
              <a:t>All of the sample gas produced from combustion or pyrolysis is directed to a single thermal conductivity detector (TCD) without "gas splitting". This ensures quantitative and matrix-independent determination of element concentrations even in slowly digesting or difficult to digest substances.</a:t>
            </a:r>
          </a:p>
          <a:p>
            <a:pPr marL="381000" lvl="1" indent="0">
              <a:buNone/>
            </a:pPr>
            <a:endParaRPr lang="en-GB" sz="1400" dirty="0"/>
          </a:p>
          <a:p>
            <a:pPr marL="381000" lvl="1" indent="0">
              <a:buNone/>
            </a:pPr>
            <a:r>
              <a:rPr lang="en-GB" sz="1400" dirty="0"/>
              <a:t>Easy-to-use clamp connections provide reliable sealing and at the same time make maintenance easy and straightforward. The slide-out furnaces make exchange of reagents a quick and easy task.</a:t>
            </a:r>
            <a:endParaRPr lang="de-DE" sz="1400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7632E-E10A-4AF5-A54A-7DB3BA39A8C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32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Since ELEMENTAR emerged from the </a:t>
            </a:r>
            <a:r>
              <a:rPr lang="en-US" sz="1600" dirty="0" err="1"/>
              <a:t>Heraeus</a:t>
            </a:r>
            <a:r>
              <a:rPr lang="en-US" sz="1600" dirty="0"/>
              <a:t> </a:t>
            </a:r>
            <a:r>
              <a:rPr lang="en-US" sz="1600" dirty="0" err="1"/>
              <a:t>organisation</a:t>
            </a:r>
            <a:r>
              <a:rPr lang="en-US" sz="1600" dirty="0"/>
              <a:t> in 1990, the group management has not changed. The fluctuation of staff is on an absolute minimum.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ELEMENTAR is long term oriented. Spare parts are provided for a </a:t>
            </a:r>
            <a:r>
              <a:rPr lang="en-US" sz="1600" dirty="0" err="1"/>
              <a:t>minmum</a:t>
            </a:r>
            <a:r>
              <a:rPr lang="en-US" sz="1600" dirty="0"/>
              <a:t> of 10 years – also after production stop of an instrument – but also older instruments continue to get technical support. Some of them are in operation for 30 years and more.</a:t>
            </a:r>
            <a:endParaRPr lang="de-DE" sz="1600" dirty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7632E-E10A-4AF5-A54A-7DB3BA39A8C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064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Helium shortages becoming more common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C6EEB-4792-4101-B0F6-035EB9982B5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111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TOC mode kit: more robust gripper arm, Cerium Dioxide as combustion tube catalyst, quartz tube, ceramic crucibles, silver foils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9C6EEB-4792-4101-B0F6-035EB9982B5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3943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CF0BD-C9EB-400A-B547-0B32FCE5FCF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211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2" t="17262" r="13207" b="4999"/>
          <a:stretch/>
        </p:blipFill>
        <p:spPr>
          <a:xfrm>
            <a:off x="1353" y="-1"/>
            <a:ext cx="9141291" cy="5143501"/>
          </a:xfrm>
          <a:prstGeom prst="rect">
            <a:avLst/>
          </a:prstGeom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1"/>
            <a:ext cx="9144000" cy="40481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de-DE" altLang="de-DE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5103019"/>
            <a:ext cx="9144000" cy="40481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de-DE" altLang="de-DE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858000" y="40482"/>
            <a:ext cx="2286000" cy="40481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de-DE" altLang="de-DE"/>
          </a:p>
        </p:txBody>
      </p:sp>
      <p:grpSp>
        <p:nvGrpSpPr>
          <p:cNvPr id="8" name="Gruppieren 7"/>
          <p:cNvGrpSpPr/>
          <p:nvPr userDrawn="1"/>
        </p:nvGrpSpPr>
        <p:grpSpPr>
          <a:xfrm>
            <a:off x="0" y="0"/>
            <a:ext cx="9144000" cy="107950"/>
            <a:chOff x="0" y="0"/>
            <a:chExt cx="9144000" cy="107950"/>
          </a:xfrm>
        </p:grpSpPr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9144000" cy="539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6858000" y="53975"/>
              <a:ext cx="2286000" cy="539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de-DE" altLang="de-DE"/>
            </a:p>
          </p:txBody>
        </p:sp>
      </p:grpSp>
      <p:sp>
        <p:nvSpPr>
          <p:cNvPr id="15" name="Titel 14"/>
          <p:cNvSpPr>
            <a:spLocks noGrp="1"/>
          </p:cNvSpPr>
          <p:nvPr>
            <p:ph type="title" hasCustomPrompt="1"/>
          </p:nvPr>
        </p:nvSpPr>
        <p:spPr>
          <a:xfrm>
            <a:off x="539750" y="915566"/>
            <a:ext cx="7772400" cy="1105694"/>
          </a:xfrm>
        </p:spPr>
        <p:txBody>
          <a:bodyPr/>
          <a:lstStyle>
            <a:lvl1pPr algn="ctr">
              <a:defRPr baseline="0"/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971600" y="2211388"/>
            <a:ext cx="1871663" cy="28803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Datum</a:t>
            </a:r>
          </a:p>
        </p:txBody>
      </p:sp>
      <p:sp>
        <p:nvSpPr>
          <p:cNvPr id="22" name="Inhaltsplatzhalter 21"/>
          <p:cNvSpPr>
            <a:spLocks noGrp="1"/>
          </p:cNvSpPr>
          <p:nvPr>
            <p:ph sz="quarter" idx="12" hasCustomPrompt="1"/>
          </p:nvPr>
        </p:nvSpPr>
        <p:spPr>
          <a:xfrm>
            <a:off x="971600" y="3723878"/>
            <a:ext cx="3600399" cy="288032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de-DE" dirty="0"/>
              <a:t>Referent</a:t>
            </a:r>
          </a:p>
        </p:txBody>
      </p:sp>
      <p:sp>
        <p:nvSpPr>
          <p:cNvPr id="27" name="Inhaltsplatzhalter 21"/>
          <p:cNvSpPr>
            <a:spLocks noGrp="1"/>
          </p:cNvSpPr>
          <p:nvPr>
            <p:ph sz="quarter" idx="14" hasCustomPrompt="1"/>
          </p:nvPr>
        </p:nvSpPr>
        <p:spPr>
          <a:xfrm>
            <a:off x="971600" y="2715766"/>
            <a:ext cx="3600399" cy="72008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de-DE" dirty="0"/>
              <a:t>Veranstaltung</a:t>
            </a:r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4835525"/>
            <a:ext cx="862584" cy="39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45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14.06.2016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de-DE"/>
              <a:t>Summer School June 2016 | Internal purposes only</a:t>
            </a:r>
            <a:endParaRPr lang="de-DE" alt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1FA20-75D9-46A6-8F4D-10179B619F18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88444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großem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15"/>
          <p:cNvSpPr>
            <a:spLocks noGrp="1"/>
          </p:cNvSpPr>
          <p:nvPr>
            <p:ph type="pic" sz="quarter" idx="18"/>
          </p:nvPr>
        </p:nvSpPr>
        <p:spPr>
          <a:xfrm>
            <a:off x="0" y="1092994"/>
            <a:ext cx="9144000" cy="4050506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22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103019"/>
            <a:ext cx="9144000" cy="40481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 sz="100" baseline="0">
                <a:solidFill>
                  <a:schemeClr val="accent5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3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953000" y="4968479"/>
            <a:ext cx="4191000" cy="134540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5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4" name="Datumsplatzhalter 2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14.06.2016</a:t>
            </a:r>
            <a:endParaRPr lang="de-DE" altLang="de-DE" dirty="0"/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>
              <a:defRPr/>
            </a:pPr>
            <a:r>
              <a:rPr lang="en-US" altLang="de-DE"/>
              <a:t>Summer School June 2016 | Internal purposes only</a:t>
            </a:r>
            <a:endParaRPr lang="de-DE" altLang="de-DE" dirty="0"/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18035DB0-531C-4C66-A37C-12C774431F1F}" type="slidenum">
              <a:rPr lang="de-DE" altLang="de-DE" smtClean="0"/>
              <a:pPr>
                <a:defRPr/>
              </a:pPr>
              <a:t>‹#›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385424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it ganzseitigem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15"/>
          <p:cNvSpPr>
            <a:spLocks noGrp="1"/>
          </p:cNvSpPr>
          <p:nvPr>
            <p:ph type="pic" sz="quarter" idx="18"/>
          </p:nvPr>
        </p:nvSpPr>
        <p:spPr>
          <a:xfrm>
            <a:off x="0" y="-1"/>
            <a:ext cx="9144000" cy="51435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103019"/>
            <a:ext cx="9144000" cy="40481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 sz="100" baseline="0">
                <a:solidFill>
                  <a:schemeClr val="accent5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953000" y="4968479"/>
            <a:ext cx="4191000" cy="134540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5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14.06.2016</a:t>
            </a:r>
            <a:endParaRPr lang="de-DE" altLang="de-DE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de-DE"/>
              <a:t>Summer School June 2016 | Internal purposes only</a:t>
            </a:r>
            <a:endParaRPr lang="de-DE" alt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8035DB0-531C-4C66-A37C-12C774431F1F}" type="slidenum">
              <a:rPr lang="de-DE" altLang="de-DE" smtClean="0"/>
              <a:pPr>
                <a:defRPr/>
              </a:pPr>
              <a:t>‹#›</a:t>
            </a:fld>
            <a:endParaRPr lang="de-DE" altLang="de-DE" dirty="0"/>
          </a:p>
        </p:txBody>
      </p:sp>
      <p:sp>
        <p:nvSpPr>
          <p:cNvPr id="20" name="Textplatzhalter 9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1"/>
            <a:ext cx="9144000" cy="40481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1" name="Textplatzhalter 9"/>
          <p:cNvSpPr>
            <a:spLocks noGrp="1"/>
          </p:cNvSpPr>
          <p:nvPr>
            <p:ph type="body" sz="quarter" idx="21" hasCustomPrompt="1"/>
          </p:nvPr>
        </p:nvSpPr>
        <p:spPr>
          <a:xfrm>
            <a:off x="6858000" y="40482"/>
            <a:ext cx="2286000" cy="40481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 </a:t>
            </a:r>
          </a:p>
        </p:txBody>
      </p:sp>
      <p:grpSp>
        <p:nvGrpSpPr>
          <p:cNvPr id="15" name="Gruppieren 14"/>
          <p:cNvGrpSpPr/>
          <p:nvPr userDrawn="1"/>
        </p:nvGrpSpPr>
        <p:grpSpPr>
          <a:xfrm>
            <a:off x="0" y="0"/>
            <a:ext cx="9144000" cy="107950"/>
            <a:chOff x="0" y="0"/>
            <a:chExt cx="9144000" cy="107950"/>
          </a:xfrm>
        </p:grpSpPr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9144000" cy="539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18" name="Rectangle 7"/>
            <p:cNvSpPr>
              <a:spLocks noChangeArrowheads="1"/>
            </p:cNvSpPr>
            <p:nvPr/>
          </p:nvSpPr>
          <p:spPr bwMode="auto">
            <a:xfrm>
              <a:off x="6858000" y="53975"/>
              <a:ext cx="2286000" cy="539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de-DE" altLang="de-DE"/>
            </a:p>
          </p:txBody>
        </p:sp>
      </p:grpSp>
      <p:sp>
        <p:nvSpPr>
          <p:cNvPr id="22" name="Textplatzhalter 6"/>
          <p:cNvSpPr>
            <a:spLocks noGrp="1"/>
          </p:cNvSpPr>
          <p:nvPr>
            <p:ph type="body" sz="quarter" idx="19" hasCustomPrompt="1"/>
          </p:nvPr>
        </p:nvSpPr>
        <p:spPr>
          <a:xfrm>
            <a:off x="7740352" y="210116"/>
            <a:ext cx="1224136" cy="472628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5927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it ganzseitigem Bild und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15"/>
          <p:cNvSpPr>
            <a:spLocks noGrp="1"/>
          </p:cNvSpPr>
          <p:nvPr>
            <p:ph type="pic" sz="quarter" idx="18"/>
          </p:nvPr>
        </p:nvSpPr>
        <p:spPr>
          <a:xfrm>
            <a:off x="0" y="-1"/>
            <a:ext cx="9144000" cy="51435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103019"/>
            <a:ext cx="9144000" cy="40481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 sz="100" baseline="0">
                <a:solidFill>
                  <a:schemeClr val="accent5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953000" y="4968479"/>
            <a:ext cx="4191000" cy="134540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5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14.06.2016</a:t>
            </a:r>
            <a:endParaRPr lang="de-DE" altLang="de-DE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de-DE"/>
              <a:t>Summer School June 2016 | Internal purposes only</a:t>
            </a:r>
            <a:endParaRPr lang="de-DE" alt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8035DB0-531C-4C66-A37C-12C774431F1F}" type="slidenum">
              <a:rPr lang="de-DE" altLang="de-DE" smtClean="0"/>
              <a:pPr>
                <a:defRPr/>
              </a:pPr>
              <a:t>‹#›</a:t>
            </a:fld>
            <a:endParaRPr lang="de-DE" altLang="de-DE" dirty="0"/>
          </a:p>
        </p:txBody>
      </p:sp>
      <p:sp>
        <p:nvSpPr>
          <p:cNvPr id="20" name="Textplatzhalter 9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1"/>
            <a:ext cx="9144000" cy="40481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1" name="Textplatzhalter 9"/>
          <p:cNvSpPr>
            <a:spLocks noGrp="1"/>
          </p:cNvSpPr>
          <p:nvPr>
            <p:ph type="body" sz="quarter" idx="21" hasCustomPrompt="1"/>
          </p:nvPr>
        </p:nvSpPr>
        <p:spPr>
          <a:xfrm>
            <a:off x="6858000" y="40482"/>
            <a:ext cx="2286000" cy="40481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22" hasCustomPrompt="1"/>
          </p:nvPr>
        </p:nvSpPr>
        <p:spPr>
          <a:xfrm>
            <a:off x="539750" y="1214439"/>
            <a:ext cx="7772400" cy="269081"/>
          </a:xfrm>
        </p:spPr>
        <p:txBody>
          <a:bodyPr/>
          <a:lstStyle>
            <a:lvl1pPr marL="0" indent="0">
              <a:buNone/>
              <a:defRPr lang="de-DE" b="1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Untertitel</a:t>
            </a:r>
          </a:p>
        </p:txBody>
      </p:sp>
      <p:grpSp>
        <p:nvGrpSpPr>
          <p:cNvPr id="15" name="Gruppieren 14"/>
          <p:cNvGrpSpPr/>
          <p:nvPr userDrawn="1"/>
        </p:nvGrpSpPr>
        <p:grpSpPr>
          <a:xfrm>
            <a:off x="0" y="0"/>
            <a:ext cx="9144000" cy="107950"/>
            <a:chOff x="0" y="0"/>
            <a:chExt cx="9144000" cy="107950"/>
          </a:xfrm>
        </p:grpSpPr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9144000" cy="539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18" name="Rectangle 7"/>
            <p:cNvSpPr>
              <a:spLocks noChangeArrowheads="1"/>
            </p:cNvSpPr>
            <p:nvPr/>
          </p:nvSpPr>
          <p:spPr bwMode="auto">
            <a:xfrm>
              <a:off x="6858000" y="53975"/>
              <a:ext cx="2286000" cy="539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de-DE" altLang="de-DE"/>
            </a:p>
          </p:txBody>
        </p:sp>
      </p:grpSp>
      <p:sp>
        <p:nvSpPr>
          <p:cNvPr id="22" name="Textplatzhalter 6"/>
          <p:cNvSpPr>
            <a:spLocks noGrp="1"/>
          </p:cNvSpPr>
          <p:nvPr>
            <p:ph type="body" sz="quarter" idx="19" hasCustomPrompt="1"/>
          </p:nvPr>
        </p:nvSpPr>
        <p:spPr>
          <a:xfrm>
            <a:off x="7740352" y="210116"/>
            <a:ext cx="1224136" cy="472628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62249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it Bild unten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15"/>
          <p:cNvSpPr>
            <a:spLocks noGrp="1"/>
          </p:cNvSpPr>
          <p:nvPr>
            <p:ph type="pic" sz="quarter" idx="18"/>
          </p:nvPr>
        </p:nvSpPr>
        <p:spPr>
          <a:xfrm>
            <a:off x="2" y="3594498"/>
            <a:ext cx="4951413" cy="151090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103019"/>
            <a:ext cx="9144000" cy="40481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 sz="100" baseline="0">
                <a:solidFill>
                  <a:schemeClr val="accent5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953000" y="4968479"/>
            <a:ext cx="4191000" cy="134540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5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14.06.2016</a:t>
            </a:r>
            <a:endParaRPr lang="de-DE" altLang="de-DE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de-DE"/>
              <a:t>Summer School June 2016 | Internal purposes only</a:t>
            </a:r>
            <a:endParaRPr lang="de-DE" alt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8035DB0-531C-4C66-A37C-12C774431F1F}" type="slidenum">
              <a:rPr lang="de-DE" altLang="de-DE" smtClean="0"/>
              <a:pPr>
                <a:defRPr/>
              </a:pPr>
              <a:t>‹#›</a:t>
            </a:fld>
            <a:endParaRPr lang="de-DE" altLang="de-DE" dirty="0"/>
          </a:p>
        </p:txBody>
      </p:sp>
      <p:sp>
        <p:nvSpPr>
          <p:cNvPr id="20" name="Textplatzhalter 9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1"/>
            <a:ext cx="9144000" cy="40481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1" name="Textplatzhalter 9"/>
          <p:cNvSpPr>
            <a:spLocks noGrp="1"/>
          </p:cNvSpPr>
          <p:nvPr>
            <p:ph type="body" sz="quarter" idx="21" hasCustomPrompt="1"/>
          </p:nvPr>
        </p:nvSpPr>
        <p:spPr>
          <a:xfrm>
            <a:off x="6858000" y="40482"/>
            <a:ext cx="2286000" cy="40481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2"/>
          </p:nvPr>
        </p:nvSpPr>
        <p:spPr>
          <a:xfrm>
            <a:off x="539750" y="1214438"/>
            <a:ext cx="7772400" cy="1816894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grpSp>
        <p:nvGrpSpPr>
          <p:cNvPr id="15" name="Gruppieren 14"/>
          <p:cNvGrpSpPr/>
          <p:nvPr userDrawn="1"/>
        </p:nvGrpSpPr>
        <p:grpSpPr>
          <a:xfrm>
            <a:off x="0" y="0"/>
            <a:ext cx="9144000" cy="107950"/>
            <a:chOff x="0" y="0"/>
            <a:chExt cx="9144000" cy="107950"/>
          </a:xfrm>
        </p:grpSpPr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9144000" cy="539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18" name="Rectangle 7"/>
            <p:cNvSpPr>
              <a:spLocks noChangeArrowheads="1"/>
            </p:cNvSpPr>
            <p:nvPr/>
          </p:nvSpPr>
          <p:spPr bwMode="auto">
            <a:xfrm>
              <a:off x="6858000" y="53975"/>
              <a:ext cx="2286000" cy="539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de-DE" altLang="de-DE"/>
            </a:p>
          </p:txBody>
        </p:sp>
      </p:grpSp>
      <p:sp>
        <p:nvSpPr>
          <p:cNvPr id="22" name="Textplatzhalter 6"/>
          <p:cNvSpPr>
            <a:spLocks noGrp="1"/>
          </p:cNvSpPr>
          <p:nvPr>
            <p:ph type="body" sz="quarter" idx="19" hasCustomPrompt="1"/>
          </p:nvPr>
        </p:nvSpPr>
        <p:spPr>
          <a:xfrm>
            <a:off x="7740352" y="210116"/>
            <a:ext cx="1224136" cy="472628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954816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152" y="0"/>
            <a:ext cx="9261152" cy="51435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08927"/>
            <a:ext cx="1264426" cy="488330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364" y="4528440"/>
            <a:ext cx="2360708" cy="345218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60350" y="1301519"/>
            <a:ext cx="7783513" cy="858207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rgbClr val="686868"/>
                </a:solidFill>
              </a:defRPr>
            </a:lvl1pPr>
          </a:lstStyle>
          <a:p>
            <a:pPr lvl="0"/>
            <a:r>
              <a:rPr lang="de-DE" dirty="0"/>
              <a:t>Title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2671975"/>
            <a:ext cx="5292725" cy="312737"/>
          </a:xfrm>
        </p:spPr>
        <p:txBody>
          <a:bodyPr/>
          <a:lstStyle>
            <a:lvl1pPr marL="0" indent="0" algn="ctr">
              <a:buNone/>
              <a:defRPr>
                <a:solidFill>
                  <a:srgbClr val="686868"/>
                </a:solidFill>
              </a:defRPr>
            </a:lvl1pPr>
          </a:lstStyle>
          <a:p>
            <a:pPr lvl="0"/>
            <a:r>
              <a:rPr lang="de-DE" dirty="0"/>
              <a:t>Event</a:t>
            </a:r>
          </a:p>
        </p:txBody>
      </p:sp>
      <p:sp>
        <p:nvSpPr>
          <p:cNvPr id="20" name="Textplatzhalt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537058" y="3224965"/>
            <a:ext cx="5292725" cy="312737"/>
          </a:xfrm>
        </p:spPr>
        <p:txBody>
          <a:bodyPr/>
          <a:lstStyle>
            <a:lvl1pPr marL="0" indent="0" algn="ctr">
              <a:buNone/>
              <a:defRPr>
                <a:solidFill>
                  <a:srgbClr val="686868"/>
                </a:solidFill>
              </a:defRPr>
            </a:lvl1pPr>
          </a:lstStyle>
          <a:p>
            <a:pPr lvl="0"/>
            <a:r>
              <a:rPr lang="de-DE" dirty="0"/>
              <a:t>Speaker</a:t>
            </a:r>
          </a:p>
        </p:txBody>
      </p:sp>
      <p:sp>
        <p:nvSpPr>
          <p:cNvPr id="21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524001" y="2223477"/>
            <a:ext cx="5297078" cy="312737"/>
          </a:xfrm>
        </p:spPr>
        <p:txBody>
          <a:bodyPr/>
          <a:lstStyle>
            <a:lvl1pPr marL="0" indent="0" algn="ctr">
              <a:buNone/>
              <a:defRPr>
                <a:solidFill>
                  <a:srgbClr val="686868"/>
                </a:solidFill>
              </a:defRPr>
            </a:lvl1pPr>
          </a:lstStyle>
          <a:p>
            <a:pPr lvl="0"/>
            <a:r>
              <a:rPr lang="de-DE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474142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9750" y="1214438"/>
            <a:ext cx="7772400" cy="3086100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14.06.2016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de-DE"/>
              <a:t>Summer School June 2016 | Internal purposes only</a:t>
            </a: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6743D9-8DA0-4B3C-B050-AB8FC75C168D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72694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3278982"/>
            <a:ext cx="7772400" cy="1021556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39750" y="215146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14.06.2016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de-DE"/>
              <a:t>Summer School June 2016 | Internal purposes only</a:t>
            </a: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839D3E-CD8A-47C9-A223-71DBDE779D8D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00894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14.06.2016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de-DE"/>
              <a:t>Summer School June 2016 | Internal purposes only</a:t>
            </a:r>
            <a:endParaRPr lang="de-DE" alt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3FA54-2FA1-45B7-A0CE-D11544CEFCA4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539750" y="1214438"/>
            <a:ext cx="3808800" cy="30861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Inhaltsplatzhalter 8"/>
          <p:cNvSpPr>
            <a:spLocks noGrp="1"/>
          </p:cNvSpPr>
          <p:nvPr>
            <p:ph sz="quarter" idx="14"/>
          </p:nvPr>
        </p:nvSpPr>
        <p:spPr>
          <a:xfrm>
            <a:off x="4503350" y="1214438"/>
            <a:ext cx="3808800" cy="3086100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743507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s 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14.06.2016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de-DE"/>
              <a:t>Summer School June 2016 | Internal purposes only</a:t>
            </a:r>
            <a:endParaRPr lang="de-DE" alt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3FA54-2FA1-45B7-A0CE-D11544CEFCA4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  <p:sp>
        <p:nvSpPr>
          <p:cNvPr id="10" name="Inhaltsplatzhalter 8"/>
          <p:cNvSpPr>
            <a:spLocks noGrp="1"/>
          </p:cNvSpPr>
          <p:nvPr>
            <p:ph sz="quarter" idx="14"/>
          </p:nvPr>
        </p:nvSpPr>
        <p:spPr>
          <a:xfrm>
            <a:off x="4503350" y="1214438"/>
            <a:ext cx="3808800" cy="3086100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63762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14.06.2016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de-DE"/>
              <a:t>Summer School June 2016 | Internal purposes only</a:t>
            </a:r>
            <a:endParaRPr lang="de-DE" alt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3FA54-2FA1-45B7-A0CE-D11544CEFCA4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  <p:sp>
        <p:nvSpPr>
          <p:cNvPr id="10" name="Inhaltsplatzhalter 8"/>
          <p:cNvSpPr>
            <a:spLocks noGrp="1"/>
          </p:cNvSpPr>
          <p:nvPr>
            <p:ph sz="quarter" idx="14"/>
          </p:nvPr>
        </p:nvSpPr>
        <p:spPr>
          <a:xfrm>
            <a:off x="3131840" y="1214438"/>
            <a:ext cx="5184576" cy="3517900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60937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14.06.2016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de-DE"/>
              <a:t>Summer School June 2016 | Internal purposes only</a:t>
            </a:r>
            <a:endParaRPr lang="de-DE" alt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3FA54-2FA1-45B7-A0CE-D11544CEFCA4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539750" y="1762537"/>
            <a:ext cx="3808800" cy="2538000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Inhaltsplatzhalter 8"/>
          <p:cNvSpPr>
            <a:spLocks noGrp="1"/>
          </p:cNvSpPr>
          <p:nvPr>
            <p:ph sz="quarter" idx="14"/>
          </p:nvPr>
        </p:nvSpPr>
        <p:spPr>
          <a:xfrm>
            <a:off x="4503350" y="1761660"/>
            <a:ext cx="3808800" cy="253887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5"/>
          </p:nvPr>
        </p:nvSpPr>
        <p:spPr>
          <a:xfrm>
            <a:off x="4503350" y="1214437"/>
            <a:ext cx="3808800" cy="547223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de-DE" dirty="0"/>
              <a:t>Textmasterformat bearbeiten</a:t>
            </a:r>
          </a:p>
          <a:p>
            <a:pPr lvl="0"/>
            <a:endParaRPr lang="de-DE" dirty="0"/>
          </a:p>
        </p:txBody>
      </p:sp>
      <p:sp>
        <p:nvSpPr>
          <p:cNvPr id="11" name="Inhaltsplatzhalter 3"/>
          <p:cNvSpPr>
            <a:spLocks noGrp="1"/>
          </p:cNvSpPr>
          <p:nvPr>
            <p:ph sz="quarter" idx="16"/>
          </p:nvPr>
        </p:nvSpPr>
        <p:spPr>
          <a:xfrm>
            <a:off x="539750" y="1214437"/>
            <a:ext cx="3808800" cy="547223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de-DE" dirty="0"/>
              <a:t>Textmasterformat bearbeiten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23197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14.06.2016</a:t>
            </a:r>
            <a:endParaRPr lang="de-DE" alt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de-DE"/>
              <a:t>Summer School June 2016 | Internal purposes only</a:t>
            </a:r>
            <a:endParaRPr lang="de-DE" alt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035DB0-531C-4C66-A37C-12C774431F1F}" type="slidenum">
              <a:rPr lang="de-DE" altLang="de-DE" smtClean="0"/>
              <a:pPr>
                <a:defRPr/>
              </a:pPr>
              <a:t>‹#›</a:t>
            </a:fld>
            <a:endParaRPr lang="de-DE" alt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539750" y="1214438"/>
            <a:ext cx="7772400" cy="30861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9540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14.06.2016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de-DE"/>
              <a:t>Summer School June 2016 | Internal purposes only</a:t>
            </a: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CC99E-9018-45FC-9411-3DA8AC5225D7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14580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IO_EK=880;MIO_UPDATE=True;MIO_VERSION=11.06.2015 16:54:12;MIO_DBID=E5F48D6B-FA42-4FE7-99B6-27CBA2DA2D9F;MIO_LASTDOWNLOADED=23.06.2015 07:52:59;MIO_OBJECTNAME=Elementar 16 : 9;MIO_LASTEDITORNAME=Fabienne Texi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2"/>
          <p:cNvSpPr>
            <a:spLocks noChangeArrowheads="1"/>
          </p:cNvSpPr>
          <p:nvPr/>
        </p:nvSpPr>
        <p:spPr bwMode="auto">
          <a:xfrm>
            <a:off x="4953000" y="4968479"/>
            <a:ext cx="4191000" cy="13454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de-DE" dirty="0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9750" y="293514"/>
            <a:ext cx="6914439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060450"/>
            <a:ext cx="7772400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05400" y="4966097"/>
            <a:ext cx="8382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800" smtClean="0">
                <a:solidFill>
                  <a:schemeClr val="bg1"/>
                </a:solidFill>
                <a:latin typeface="+mn-lt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de-DE" altLang="de-DE"/>
              <a:t>14.06.2016</a:t>
            </a:r>
            <a:endParaRPr lang="en-US" altLang="de-DE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19800" y="4966098"/>
            <a:ext cx="2514600" cy="177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defRPr sz="800" smtClean="0">
                <a:solidFill>
                  <a:schemeClr val="bg1"/>
                </a:solidFill>
                <a:latin typeface="+mn-lt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en-US" altLang="de-DE"/>
              <a:t>Summer School June 2016 | Internal purposes only</a:t>
            </a:r>
            <a:endParaRPr lang="en-US" altLang="de-DE" dirty="0"/>
          </a:p>
        </p:txBody>
      </p:sp>
      <p:sp>
        <p:nvSpPr>
          <p:cNvPr id="1031" name="Rectangle 9"/>
          <p:cNvSpPr>
            <a:spLocks noChangeArrowheads="1"/>
          </p:cNvSpPr>
          <p:nvPr/>
        </p:nvSpPr>
        <p:spPr bwMode="auto">
          <a:xfrm>
            <a:off x="0" y="1"/>
            <a:ext cx="9144000" cy="40481"/>
          </a:xfrm>
          <a:prstGeom prst="rect">
            <a:avLst/>
          </a:prstGeom>
          <a:solidFill>
            <a:srgbClr val="6868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de-DE" dirty="0"/>
          </a:p>
        </p:txBody>
      </p:sp>
      <p:sp>
        <p:nvSpPr>
          <p:cNvPr id="1032" name="Rectangle 10"/>
          <p:cNvSpPr>
            <a:spLocks noChangeArrowheads="1"/>
          </p:cNvSpPr>
          <p:nvPr/>
        </p:nvSpPr>
        <p:spPr bwMode="auto">
          <a:xfrm>
            <a:off x="6858000" y="40482"/>
            <a:ext cx="2286000" cy="40481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de-DE" dirty="0"/>
          </a:p>
        </p:txBody>
      </p:sp>
      <p:sp>
        <p:nvSpPr>
          <p:cNvPr id="1033" name="Rectangle 11"/>
          <p:cNvSpPr>
            <a:spLocks noChangeArrowheads="1"/>
          </p:cNvSpPr>
          <p:nvPr/>
        </p:nvSpPr>
        <p:spPr bwMode="auto">
          <a:xfrm>
            <a:off x="0" y="5103019"/>
            <a:ext cx="9144000" cy="40481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de-DE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34400" y="4968478"/>
            <a:ext cx="609600" cy="175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800" smtClean="0">
                <a:solidFill>
                  <a:schemeClr val="bg1"/>
                </a:solidFill>
                <a:latin typeface="+mn-lt"/>
                <a:ea typeface="ＭＳ Ｐゴシック" charset="-128"/>
              </a:defRPr>
            </a:lvl1pPr>
          </a:lstStyle>
          <a:p>
            <a:pPr>
              <a:defRPr/>
            </a:pPr>
            <a:fld id="{18035DB0-531C-4C66-A37C-12C774431F1F}" type="slidenum">
              <a:rPr lang="en-US" altLang="de-DE" smtClean="0"/>
              <a:pPr>
                <a:defRPr/>
              </a:pPr>
              <a:t>‹#›</a:t>
            </a:fld>
            <a:endParaRPr lang="en-US" altLang="de-DE" dirty="0"/>
          </a:p>
        </p:txBody>
      </p:sp>
      <p:sp>
        <p:nvSpPr>
          <p:cNvPr id="3" name="empower - DO NOT DELETE!!!" hidden="1"/>
          <p:cNvSpPr/>
          <p:nvPr>
            <p:custDataLst>
              <p:tags r:id="rId17"/>
            </p:custDataLst>
          </p:nvPr>
        </p:nvSpPr>
        <p:spPr bwMode="auto">
          <a:xfrm>
            <a:off x="-1270000" y="-952500"/>
            <a:ext cx="0" cy="0"/>
          </a:xfrm>
          <a:prstGeom prst="ellipse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>
              <a:latin typeface="+mn-lt"/>
              <a:ea typeface="ＭＳ Ｐゴシック" charset="-128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210116"/>
            <a:ext cx="1224136" cy="472769"/>
          </a:xfrm>
          <a:prstGeom prst="rect">
            <a:avLst/>
          </a:prstGeom>
        </p:spPr>
      </p:pic>
      <p:grpSp>
        <p:nvGrpSpPr>
          <p:cNvPr id="14" name="Gruppieren 13"/>
          <p:cNvGrpSpPr/>
          <p:nvPr/>
        </p:nvGrpSpPr>
        <p:grpSpPr>
          <a:xfrm>
            <a:off x="0" y="0"/>
            <a:ext cx="9144000" cy="107950"/>
            <a:chOff x="0" y="0"/>
            <a:chExt cx="9144000" cy="107950"/>
          </a:xfrm>
        </p:grpSpPr>
        <p:sp>
          <p:nvSpPr>
            <p:cNvPr id="15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9144000" cy="539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de-DE" dirty="0"/>
            </a:p>
          </p:txBody>
        </p:sp>
        <p:sp>
          <p:nvSpPr>
            <p:cNvPr id="16" name="Rectangle 7"/>
            <p:cNvSpPr>
              <a:spLocks noChangeArrowheads="1"/>
            </p:cNvSpPr>
            <p:nvPr/>
          </p:nvSpPr>
          <p:spPr bwMode="auto">
            <a:xfrm>
              <a:off x="6858000" y="53975"/>
              <a:ext cx="2286000" cy="539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3425913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Tahoma" pitchFamily="34" charset="0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Tahoma" pitchFamily="34" charset="0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Tahoma" pitchFamily="34" charset="0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Tahoma" pitchFamily="34" charset="0"/>
          <a:ea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Tahoma" pitchFamily="34" charset="0"/>
          <a:ea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Tahoma" pitchFamily="34" charset="0"/>
          <a:ea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Tahoma" pitchFamily="34" charset="0"/>
          <a:ea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Tahoma" pitchFamily="34" charset="0"/>
          <a:ea typeface="ＭＳ Ｐゴシック" charset="-128"/>
        </a:defRPr>
      </a:lvl9pPr>
    </p:titleStyle>
    <p:bodyStyle>
      <a:lvl1pPr marL="190500" indent="-19050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chemeClr val="tx2"/>
        </a:buClr>
        <a:buFont typeface="Times" charset="0"/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571500" indent="-19050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686867"/>
        </a:buClr>
        <a:buFont typeface="Times" charset="0"/>
        <a:buChar char="•"/>
        <a:defRPr>
          <a:solidFill>
            <a:schemeClr val="tx1"/>
          </a:solidFill>
          <a:latin typeface="+mn-lt"/>
          <a:ea typeface="+mn-ea"/>
        </a:defRPr>
      </a:lvl2pPr>
      <a:lvl3pPr marL="952500" indent="-19050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686867"/>
        </a:buClr>
        <a:buChar char="•"/>
        <a:defRPr sz="1400">
          <a:solidFill>
            <a:schemeClr val="tx1"/>
          </a:solidFill>
          <a:latin typeface="+mn-lt"/>
          <a:ea typeface="+mn-ea"/>
        </a:defRPr>
      </a:lvl3pPr>
      <a:lvl4pPr marL="1333500" indent="-19050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686867"/>
        </a:buClr>
        <a:buChar char="–"/>
        <a:defRPr sz="1400">
          <a:solidFill>
            <a:schemeClr val="tx1"/>
          </a:solidFill>
          <a:latin typeface="+mn-lt"/>
          <a:ea typeface="+mn-ea"/>
        </a:defRPr>
      </a:lvl4pPr>
      <a:lvl5pPr marL="1714500" indent="-19050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686867"/>
        </a:buClr>
        <a:buChar char="»"/>
        <a:defRPr sz="1400">
          <a:solidFill>
            <a:schemeClr val="tx1"/>
          </a:solidFill>
          <a:latin typeface="+mn-lt"/>
          <a:ea typeface="+mn-ea"/>
        </a:defRPr>
      </a:lvl5pPr>
      <a:lvl6pPr marL="2171700" indent="-19050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686867"/>
        </a:buClr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628900" indent="-19050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686867"/>
        </a:buClr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3086100" indent="-19050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686867"/>
        </a:buClr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543300" indent="-19050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686867"/>
        </a:buClr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94" userDrawn="1">
          <p15:clr>
            <a:srgbClr val="F26B43"/>
          </p15:clr>
        </p15:guide>
        <p15:guide id="2" pos="336" userDrawn="1">
          <p15:clr>
            <a:srgbClr val="F26B43"/>
          </p15:clr>
        </p15:guide>
        <p15:guide id="3" orient="horz" pos="564" userDrawn="1">
          <p15:clr>
            <a:srgbClr val="F26B43"/>
          </p15:clr>
        </p15:guide>
        <p15:guide id="4" orient="horz" pos="1020" userDrawn="1">
          <p15:clr>
            <a:srgbClr val="F26B43"/>
          </p15:clr>
        </p15:guide>
        <p15:guide id="5" orient="horz" pos="3612" userDrawn="1">
          <p15:clr>
            <a:srgbClr val="F26B43"/>
          </p15:clr>
        </p15:guide>
        <p15:guide id="6" pos="52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995780" y="1519597"/>
            <a:ext cx="6253993" cy="1245326"/>
          </a:xfrm>
        </p:spPr>
        <p:txBody>
          <a:bodyPr/>
          <a:lstStyle/>
          <a:p>
            <a:r>
              <a:rPr lang="de-DE" altLang="de-DE" sz="2800" dirty="0"/>
              <a:t>Your Experts in CHNOS &amp; TOC</a:t>
            </a:r>
          </a:p>
          <a:p>
            <a:endParaRPr lang="de-DE" altLang="de-DE" sz="2800" dirty="0"/>
          </a:p>
          <a:p>
            <a:endParaRPr lang="de-DE" sz="20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1993809" y="2652962"/>
            <a:ext cx="4440548" cy="312737"/>
          </a:xfrm>
        </p:spPr>
        <p:txBody>
          <a:bodyPr/>
          <a:lstStyle/>
          <a:p>
            <a:r>
              <a:rPr lang="de-DE" dirty="0"/>
              <a:t>Feruary 2023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0607B4-E7DF-8E2D-AFFB-FFB8C4ECC3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MASTPAWG</a:t>
            </a:r>
          </a:p>
        </p:txBody>
      </p:sp>
    </p:spTree>
    <p:extLst>
      <p:ext uri="{BB962C8B-B14F-4D97-AF65-F5344CB8AC3E}">
        <p14:creationId xmlns:p14="http://schemas.microsoft.com/office/powerpoint/2010/main" val="3453083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6623C-FE50-959F-41A3-43C30EB8E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Hot Topics: Soil Extracts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CFD764-197F-F72F-B414-DBE2ECDF9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14.06.2016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C25CE7-C2C5-BBE8-6F07-7CEB6DA5A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de-DE"/>
              <a:t>Summer School June 2016 | Internal purposes only</a:t>
            </a:r>
            <a:endParaRPr lang="de-DE" alt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8992E0-F3C1-C823-0DCB-E1F11DB91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33FA54-2FA1-45B7-A0CE-D11544CEFCA4}" type="slidenum">
              <a:rPr lang="de-DE" altLang="de-DE" smtClean="0"/>
              <a:pPr>
                <a:defRPr/>
              </a:pPr>
              <a:t>10</a:t>
            </a:fld>
            <a:endParaRPr lang="de-DE" altLang="de-DE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596D9D-CC98-C9D6-2BEA-10AC083DF45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IR Detector for LOD in low ppm</a:t>
            </a:r>
          </a:p>
          <a:p>
            <a:r>
              <a:rPr lang="en-US" dirty="0"/>
              <a:t>SALTTRAP to prevent salts from damaging the instrument</a:t>
            </a:r>
          </a:p>
          <a:p>
            <a:r>
              <a:rPr lang="en-US" dirty="0"/>
              <a:t>Horizontal sample loop for prevention of clogging</a:t>
            </a:r>
          </a:p>
          <a:p>
            <a:r>
              <a:rPr lang="en-US" dirty="0"/>
              <a:t>Robust Teflon multi-way</a:t>
            </a:r>
          </a:p>
          <a:p>
            <a:pPr marL="0" indent="0">
              <a:buNone/>
            </a:pPr>
            <a:r>
              <a:rPr lang="en-US" dirty="0"/>
              <a:t>valve has a long lifetime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6D94BD7-D260-F094-1070-1CF7A9E44AB1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Packing as a solid</a:t>
            </a:r>
          </a:p>
          <a:p>
            <a:r>
              <a:rPr lang="en-US" dirty="0"/>
              <a:t>Eliminates need for large volume liquid</a:t>
            </a:r>
          </a:p>
          <a:p>
            <a:r>
              <a:rPr lang="en-US" dirty="0"/>
              <a:t>Elementar is partners with Martin Christ Freeze Dryers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7E3E82B-FF82-DB45-10BC-409A19D75E80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dirty="0"/>
              <a:t>Freeze Drying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22B2429-05F3-8667-86FB-DD13257708C3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dirty="0"/>
              <a:t>Dedicated TOC analyzers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BA78FD8-C23A-7D5B-0A79-1491469DA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313" y="3703606"/>
            <a:ext cx="2444876" cy="596931"/>
          </a:xfrm>
          <a:prstGeom prst="rect">
            <a:avLst/>
          </a:prstGeom>
        </p:spPr>
      </p:pic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85703A3-2F6A-99D0-2A8B-54A8866137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9" t="14597" r="21649" b="3449"/>
          <a:stretch/>
        </p:blipFill>
        <p:spPr>
          <a:xfrm>
            <a:off x="3316880" y="3483292"/>
            <a:ext cx="1193224" cy="148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05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8489E-A6CD-465D-5F67-BF43FE9E1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Partnerships: Penn State Ag Lab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39CFCC-49BC-C57B-ADDC-2BBF1B38A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14.06.2016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43FC26-1ABF-BBE7-97EF-26E11FA8C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de-DE"/>
              <a:t>Summer School June 2016 | Internal purposes only</a:t>
            </a:r>
            <a:endParaRPr lang="de-DE" alt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F4AB4-59BE-D27C-6823-149816136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33FA54-2FA1-45B7-A0CE-D11544CEFCA4}" type="slidenum">
              <a:rPr lang="de-DE" altLang="de-DE" smtClean="0"/>
              <a:pPr>
                <a:defRPr/>
              </a:pPr>
              <a:t>11</a:t>
            </a:fld>
            <a:endParaRPr lang="de-DE" altLang="de-DE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6AE8F194-4A96-BE5D-AAF4-ADA24751C5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750" y="986626"/>
            <a:ext cx="2559585" cy="3583419"/>
          </a:xfr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14DC7A4-98D8-D593-8EA7-066AAD07F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0191" y="986626"/>
            <a:ext cx="3359218" cy="207129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48B0960-48D9-4684-D5C0-4CFFF8469A89}"/>
              </a:ext>
            </a:extLst>
          </p:cNvPr>
          <p:cNvSpPr txBox="1"/>
          <p:nvPr/>
        </p:nvSpPr>
        <p:spPr>
          <a:xfrm>
            <a:off x="3732129" y="3302913"/>
            <a:ext cx="4802271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800" dirty="0">
                <a:latin typeface="+mn-lt"/>
              </a:rPr>
              <a:t>John Spargo and Rachel Brimmer have been using our rapid MAX N exceed and vario MAX cube since 2014, and legacy instruments since early 2000s</a:t>
            </a:r>
          </a:p>
        </p:txBody>
      </p:sp>
    </p:spTree>
    <p:extLst>
      <p:ext uri="{BB962C8B-B14F-4D97-AF65-F5344CB8AC3E}">
        <p14:creationId xmlns:p14="http://schemas.microsoft.com/office/powerpoint/2010/main" val="2988977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743D9-8DA0-4B3C-B050-AB8FC75C168D}" type="slidenum">
              <a:rPr lang="en-US" altLang="de-DE" smtClean="0"/>
              <a:pPr/>
              <a:t>12</a:t>
            </a:fld>
            <a:endParaRPr lang="en-US" altLang="de-DE" dirty="0"/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539750" y="293514"/>
            <a:ext cx="6914439" cy="3857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Tahoma" pitchFamily="34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Tahoma" pitchFamily="34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Tahoma" pitchFamily="34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Tahoma" pitchFamily="34" charset="0"/>
                <a:ea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Tahoma" pitchFamily="34" charset="0"/>
                <a:ea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Tahoma" pitchFamily="34" charset="0"/>
                <a:ea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Tahoma" pitchFamily="34" charset="0"/>
                <a:ea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Tahoma" pitchFamily="34" charset="0"/>
                <a:ea typeface="ＭＳ Ｐゴシック" charset="-128"/>
              </a:defRPr>
            </a:lvl9pPr>
          </a:lstStyle>
          <a:p>
            <a:r>
              <a:rPr lang="en-US" kern="0" dirty="0"/>
              <a:t>The vario Series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14FA4C-B88F-B4FB-D349-D21805A05D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15771" r="104" b="25645"/>
          <a:stretch/>
        </p:blipFill>
        <p:spPr>
          <a:xfrm>
            <a:off x="807007" y="800632"/>
            <a:ext cx="7796884" cy="392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30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4BDB513-995F-794B-98BC-FA202A3F6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exceed Series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27ADA11-FDE5-47A2-335E-D0D99B7812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981" b="9345"/>
          <a:stretch/>
        </p:blipFill>
        <p:spPr>
          <a:xfrm>
            <a:off x="529923" y="679277"/>
            <a:ext cx="8004477" cy="1940243"/>
          </a:xfr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087CFA-0E02-35DA-5C53-6A15667BF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14.06.2016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B2C5E3-E8EF-3C03-C365-3554712D1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de-DE"/>
              <a:t>Summer School June 2016 | Internal purposes only</a:t>
            </a:r>
            <a:endParaRPr lang="de-DE" alt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2E93CA-34D8-73A1-3E02-C975C39FD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1FA20-75D9-46A6-8F4D-10179B619F18}" type="slidenum">
              <a:rPr lang="de-DE" altLang="de-DE" smtClean="0"/>
              <a:pPr>
                <a:defRPr/>
              </a:pPr>
              <a:t>13</a:t>
            </a:fld>
            <a:endParaRPr lang="de-DE" altLang="de-D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B212D6-5D55-C883-A411-DB86D9B00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442" y="2758390"/>
            <a:ext cx="1763158" cy="22934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835DD1D-33EE-33BD-000D-4E3C1C56EDFA}"/>
              </a:ext>
            </a:extLst>
          </p:cNvPr>
          <p:cNvSpPr txBox="1"/>
          <p:nvPr/>
        </p:nvSpPr>
        <p:spPr>
          <a:xfrm>
            <a:off x="3108960" y="2758390"/>
            <a:ext cx="5082139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endParaRPr lang="en-US" sz="1800" b="0" i="0" u="none" strike="noStrike" baseline="0" dirty="0">
              <a:latin typeface="Tahoma" panose="020B0604030504040204" pitchFamily="34" charset="0"/>
            </a:endParaRPr>
          </a:p>
          <a:p>
            <a:r>
              <a:rPr lang="en-US" sz="1800" b="1" i="0" u="none" strike="noStrike" baseline="0" dirty="0">
                <a:latin typeface="Tahoma" panose="020B0604030504040204" pitchFamily="34" charset="0"/>
              </a:rPr>
              <a:t>EAS REGAINER®</a:t>
            </a:r>
            <a:r>
              <a:rPr lang="en-US" sz="1800" b="0" i="0" u="none" strike="noStrike" baseline="0" dirty="0">
                <a:latin typeface="Tahoma" panose="020B0604030504040204" pitchFamily="34" charset="0"/>
              </a:rPr>
              <a:t>:metal free oxygen binding</a:t>
            </a:r>
          </a:p>
          <a:p>
            <a:r>
              <a:rPr lang="en-US" sz="1800" b="0" i="0" u="none" strike="noStrike" baseline="0" dirty="0">
                <a:solidFill>
                  <a:srgbClr val="686868"/>
                </a:solidFill>
                <a:latin typeface="Tahoma" panose="020B0604030504040204" pitchFamily="34" charset="0"/>
              </a:rPr>
              <a:t>•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</a:rPr>
              <a:t>Post-combustion tube is partly filled with EAS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Tahoma" panose="020B0604030504040204" pitchFamily="34" charset="0"/>
              </a:rPr>
              <a:t>REGAINER®which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</a:rPr>
              <a:t> reacts with excess oxygen and releases reducing gases as by-product </a:t>
            </a:r>
          </a:p>
          <a:p>
            <a:endParaRPr lang="en-US" sz="18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2319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3C326E7-8E3A-9BD7-3402-848B77123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TOC Series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43DB9A2-BF39-73CC-869D-49FF4C3977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0763" y="851632"/>
            <a:ext cx="7042473" cy="3728040"/>
          </a:xfr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4E12B1-8A44-BCC1-C56B-942BFF381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14.06.2016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CE8EB1-52B0-C72B-4AE5-56D008044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de-DE"/>
              <a:t>Summer School June 2016 | Internal purposes only</a:t>
            </a:r>
            <a:endParaRPr lang="de-DE" alt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844B50-4D87-B388-D07A-5D514DC0B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1FA20-75D9-46A6-8F4D-10179B619F18}" type="slidenum">
              <a:rPr lang="de-DE" altLang="de-DE" smtClean="0"/>
              <a:pPr>
                <a:defRPr/>
              </a:pPr>
              <a:t>14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26225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1FA20-75D9-46A6-8F4D-10179B619F18}" type="slidenum">
              <a:rPr lang="de-DE" altLang="de-DE" smtClean="0">
                <a:solidFill>
                  <a:schemeClr val="dk2"/>
                </a:solidFill>
              </a:rPr>
              <a:pPr>
                <a:defRPr/>
              </a:pPr>
              <a:t>15</a:t>
            </a:fld>
            <a:endParaRPr lang="de-DE" altLang="de-DE">
              <a:solidFill>
                <a:schemeClr val="dk2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9379" cy="51435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156" y="1619250"/>
            <a:ext cx="3730456" cy="1444179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728333" y="4568044"/>
            <a:ext cx="300339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200" dirty="0">
                <a:solidFill>
                  <a:srgbClr val="F29867"/>
                </a:solidFill>
                <a:latin typeface="+mn-lt"/>
              </a:rPr>
              <a:t>www.elementar.de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9503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winkliges Dreieck 12"/>
          <p:cNvSpPr/>
          <p:nvPr/>
        </p:nvSpPr>
        <p:spPr bwMode="auto">
          <a:xfrm>
            <a:off x="1543042" y="872704"/>
            <a:ext cx="6118861" cy="975360"/>
          </a:xfrm>
          <a:prstGeom prst="rtTriangl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>
              <a:latin typeface="+mn-lt"/>
              <a:ea typeface="ＭＳ Ｐゴシック" charset="-128"/>
            </a:endParaRPr>
          </a:p>
        </p:txBody>
      </p:sp>
      <p:sp>
        <p:nvSpPr>
          <p:cNvPr id="11" name="Rechtwinkliges Dreieck 10"/>
          <p:cNvSpPr/>
          <p:nvPr/>
        </p:nvSpPr>
        <p:spPr bwMode="auto">
          <a:xfrm rot="10800000" flipH="1">
            <a:off x="1543044" y="2258200"/>
            <a:ext cx="6118860" cy="975360"/>
          </a:xfrm>
          <a:prstGeom prst="rtTriangl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>
              <a:latin typeface="+mn-lt"/>
              <a:ea typeface="ＭＳ Ｐゴシック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Homogeneity and Sample Amount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3FA54-2FA1-45B7-A0CE-D11544CEFCA4}" type="slidenum">
              <a:rPr lang="en-US" altLang="de-DE" smtClean="0"/>
              <a:pPr/>
              <a:t>16</a:t>
            </a:fld>
            <a:endParaRPr lang="en-US" alt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4"/>
          </p:nvPr>
        </p:nvSpPr>
        <p:spPr>
          <a:xfrm>
            <a:off x="3131840" y="3233560"/>
            <a:ext cx="5184576" cy="1498777"/>
          </a:xfrm>
        </p:spPr>
        <p:txBody>
          <a:bodyPr/>
          <a:lstStyle/>
          <a:p>
            <a:r>
              <a:rPr lang="en-US" dirty="0"/>
              <a:t>The larger the sample amount, the higher the homogeneity</a:t>
            </a:r>
          </a:p>
          <a:p>
            <a:r>
              <a:rPr lang="en-US" dirty="0">
                <a:sym typeface="Wingdings" panose="05000000000000000000" pitchFamily="2" charset="2"/>
              </a:rPr>
              <a:t> i.e., </a:t>
            </a:r>
            <a:r>
              <a:rPr lang="en-US" dirty="0"/>
              <a:t>the bigger the chance that the analyzed sample is representative for the entire substance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645916" y="2335744"/>
            <a:ext cx="270129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800" dirty="0">
                <a:latin typeface="+mn-lt"/>
              </a:rPr>
              <a:t>Sample amount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1645916" y="1458100"/>
            <a:ext cx="270129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800" dirty="0">
                <a:latin typeface="+mn-lt"/>
              </a:rPr>
              <a:t>Sample homogeneity</a:t>
            </a:r>
          </a:p>
        </p:txBody>
      </p:sp>
    </p:spTree>
    <p:extLst>
      <p:ext uri="{BB962C8B-B14F-4D97-AF65-F5344CB8AC3E}">
        <p14:creationId xmlns:p14="http://schemas.microsoft.com/office/powerpoint/2010/main" val="2586495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vario</a:t>
            </a:r>
            <a:r>
              <a:rPr lang="en-US" dirty="0"/>
              <a:t> MAX cube – Solution for High Throughput</a:t>
            </a: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743D9-8DA0-4B3C-B050-AB8FC75C168D}" type="slidenum">
              <a:rPr lang="en-US" altLang="de-DE" smtClean="0"/>
              <a:pPr/>
              <a:t>17</a:t>
            </a:fld>
            <a:endParaRPr lang="en-US" alt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4"/>
          </p:nvPr>
        </p:nvSpPr>
        <p:spPr>
          <a:xfrm>
            <a:off x="3723264" y="1164104"/>
            <a:ext cx="5184576" cy="3517900"/>
          </a:xfrm>
        </p:spPr>
        <p:txBody>
          <a:bodyPr/>
          <a:lstStyle/>
          <a:p>
            <a:r>
              <a:rPr lang="en-US" dirty="0"/>
              <a:t>Addresses any high throughput laboratory</a:t>
            </a:r>
          </a:p>
          <a:p>
            <a:r>
              <a:rPr lang="en-US" dirty="0"/>
              <a:t>Designed for unattended, secure 24/7 operation</a:t>
            </a:r>
          </a:p>
          <a:p>
            <a:r>
              <a:rPr lang="en-US" dirty="0"/>
              <a:t>Up to 300 samples per day</a:t>
            </a:r>
          </a:p>
          <a:p>
            <a:r>
              <a:rPr lang="en-US" dirty="0"/>
              <a:t>Samples weighed into crucibles</a:t>
            </a:r>
          </a:p>
          <a:p>
            <a:r>
              <a:rPr lang="en-US" dirty="0"/>
              <a:t>Max 5g sample</a:t>
            </a:r>
          </a:p>
          <a:p>
            <a:r>
              <a:rPr lang="en-US" dirty="0"/>
              <a:t>90 position autosampler</a:t>
            </a:r>
          </a:p>
          <a:p>
            <a:r>
              <a:rPr lang="en-US" dirty="0"/>
              <a:t>Automatic ash removal with robotic arm</a:t>
            </a:r>
          </a:p>
          <a:p>
            <a:r>
              <a:rPr lang="en-US" dirty="0"/>
              <a:t>Available in CN and CNS Mode</a:t>
            </a:r>
          </a:p>
          <a:p>
            <a:r>
              <a:rPr lang="en-US" dirty="0"/>
              <a:t>Argon or Helium as carrier gas, easy switch</a:t>
            </a:r>
          </a:p>
          <a:p>
            <a:endParaRPr lang="en-US" dirty="0"/>
          </a:p>
        </p:txBody>
      </p:sp>
      <p:pic>
        <p:nvPicPr>
          <p:cNvPr id="6147" name="Picture 3" descr="P:\Marketing\Fotos\vario MAX cube\vMAXcscreen_we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1972" y="1339737"/>
            <a:ext cx="3193056" cy="237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916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7257F4-A57C-29DF-0115-81E321A2D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2582" y="1801433"/>
            <a:ext cx="2259213" cy="1540634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Sample</a:t>
            </a:r>
            <a:r>
              <a:rPr spc="-30" dirty="0"/>
              <a:t> </a:t>
            </a:r>
            <a:r>
              <a:rPr spc="-10" dirty="0"/>
              <a:t>Combustion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74040" y="971169"/>
            <a:ext cx="136588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Tahoma"/>
                <a:cs typeface="Tahoma"/>
              </a:rPr>
              <a:t>The</a:t>
            </a:r>
            <a:r>
              <a:rPr sz="2000" spc="-20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furnace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989959" y="971169"/>
            <a:ext cx="133223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Tahoma"/>
                <a:cs typeface="Tahoma"/>
              </a:rPr>
              <a:t>The</a:t>
            </a:r>
            <a:r>
              <a:rPr sz="2000" spc="-20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oxygen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96253" y="971169"/>
            <a:ext cx="161099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Tahoma"/>
                <a:cs typeface="Tahoma"/>
              </a:rPr>
              <a:t>The</a:t>
            </a:r>
            <a:r>
              <a:rPr sz="2000" spc="-15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chemistry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40914" y="1584705"/>
            <a:ext cx="5882640" cy="3219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67785" marR="177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ahoma"/>
                <a:cs typeface="Tahoma"/>
              </a:rPr>
              <a:t>Organic</a:t>
            </a:r>
            <a:r>
              <a:rPr sz="1800" spc="-10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&amp;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inorganic compounds </a:t>
            </a:r>
            <a:r>
              <a:rPr sz="1800" dirty="0">
                <a:latin typeface="Tahoma"/>
                <a:cs typeface="Tahoma"/>
              </a:rPr>
              <a:t>containing</a:t>
            </a:r>
            <a:r>
              <a:rPr sz="1800" spc="-20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C,H,N,S</a:t>
            </a:r>
            <a:endParaRPr sz="1800" dirty="0">
              <a:latin typeface="Tahoma"/>
              <a:cs typeface="Tahoma"/>
            </a:endParaRPr>
          </a:p>
          <a:p>
            <a:pPr marL="3867785">
              <a:lnSpc>
                <a:spcPct val="100000"/>
              </a:lnSpc>
              <a:spcBef>
                <a:spcPts val="1200"/>
              </a:spcBef>
            </a:pPr>
            <a:r>
              <a:rPr sz="1800" dirty="0">
                <a:latin typeface="Tahoma"/>
                <a:cs typeface="Tahoma"/>
              </a:rPr>
              <a:t>+ </a:t>
            </a:r>
            <a:r>
              <a:rPr sz="1800" spc="-20" dirty="0">
                <a:latin typeface="Tahoma"/>
                <a:cs typeface="Tahoma"/>
              </a:rPr>
              <a:t>heat</a:t>
            </a:r>
            <a:endParaRPr sz="1800" dirty="0">
              <a:latin typeface="Tahoma"/>
              <a:cs typeface="Tahoma"/>
            </a:endParaRPr>
          </a:p>
          <a:p>
            <a:pPr marL="3867785">
              <a:lnSpc>
                <a:spcPct val="100000"/>
              </a:lnSpc>
              <a:spcBef>
                <a:spcPts val="1205"/>
              </a:spcBef>
            </a:pPr>
            <a:r>
              <a:rPr sz="1800" dirty="0">
                <a:latin typeface="Tahoma"/>
                <a:cs typeface="Tahoma"/>
              </a:rPr>
              <a:t>+ </a:t>
            </a:r>
            <a:r>
              <a:rPr sz="1800" spc="-10" dirty="0">
                <a:latin typeface="Tahoma"/>
                <a:cs typeface="Tahoma"/>
              </a:rPr>
              <a:t>oxygen</a:t>
            </a:r>
            <a:endParaRPr sz="18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1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200" dirty="0">
              <a:latin typeface="Tahoma"/>
              <a:cs typeface="Tahoma"/>
            </a:endParaRPr>
          </a:p>
          <a:p>
            <a:pPr marL="337185" indent="-287020">
              <a:lnSpc>
                <a:spcPct val="100000"/>
              </a:lnSpc>
              <a:buFont typeface="Times New Roman"/>
              <a:buChar char="•"/>
              <a:tabLst>
                <a:tab pos="337185" algn="l"/>
                <a:tab pos="337820" algn="l"/>
              </a:tabLst>
            </a:pPr>
            <a:r>
              <a:rPr sz="1600" dirty="0">
                <a:latin typeface="Tahoma"/>
                <a:cs typeface="Tahoma"/>
              </a:rPr>
              <a:t>O</a:t>
            </a:r>
            <a:r>
              <a:rPr sz="1575" baseline="-21164" dirty="0">
                <a:latin typeface="Tahoma"/>
                <a:cs typeface="Tahoma"/>
              </a:rPr>
              <a:t>2</a:t>
            </a:r>
            <a:r>
              <a:rPr sz="1575" spc="209" baseline="-21164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is</a:t>
            </a:r>
            <a:r>
              <a:rPr sz="1600" spc="-3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directed</a:t>
            </a:r>
            <a:r>
              <a:rPr sz="1600" spc="-2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at</a:t>
            </a:r>
            <a:r>
              <a:rPr sz="1600" spc="-4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the</a:t>
            </a:r>
            <a:r>
              <a:rPr sz="1600" spc="-3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spot</a:t>
            </a:r>
            <a:r>
              <a:rPr sz="1600" spc="-2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of</a:t>
            </a:r>
            <a:r>
              <a:rPr sz="1600" spc="-30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combustion.</a:t>
            </a:r>
            <a:endParaRPr sz="1600" dirty="0">
              <a:latin typeface="Tahoma"/>
              <a:cs typeface="Tahoma"/>
            </a:endParaRPr>
          </a:p>
          <a:p>
            <a:pPr marL="337185" marR="2012950" indent="-287020">
              <a:lnSpc>
                <a:spcPct val="100000"/>
              </a:lnSpc>
              <a:spcBef>
                <a:spcPts val="960"/>
              </a:spcBef>
              <a:buFont typeface="Times New Roman"/>
              <a:buChar char="•"/>
              <a:tabLst>
                <a:tab pos="337185" algn="l"/>
                <a:tab pos="337820" algn="l"/>
              </a:tabLst>
            </a:pPr>
            <a:r>
              <a:rPr sz="1600" dirty="0">
                <a:latin typeface="Tahoma"/>
                <a:cs typeface="Tahoma"/>
              </a:rPr>
              <a:t>Complete</a:t>
            </a:r>
            <a:r>
              <a:rPr sz="1600" spc="-6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combustion</a:t>
            </a:r>
            <a:r>
              <a:rPr sz="1600" spc="-3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is</a:t>
            </a:r>
            <a:r>
              <a:rPr sz="1600" spc="-8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achieved</a:t>
            </a:r>
            <a:r>
              <a:rPr sz="1600" spc="-75" dirty="0">
                <a:latin typeface="Tahoma"/>
                <a:cs typeface="Tahoma"/>
              </a:rPr>
              <a:t> </a:t>
            </a:r>
            <a:r>
              <a:rPr sz="1600" spc="-20" dirty="0">
                <a:latin typeface="Tahoma"/>
                <a:cs typeface="Tahoma"/>
              </a:rPr>
              <a:t>with </a:t>
            </a:r>
            <a:r>
              <a:rPr sz="1600" dirty="0">
                <a:latin typeface="Tahoma"/>
                <a:cs typeface="Tahoma"/>
              </a:rPr>
              <a:t>the</a:t>
            </a:r>
            <a:r>
              <a:rPr sz="1600" spc="-4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smallest</a:t>
            </a:r>
            <a:r>
              <a:rPr sz="1600" spc="-2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amount</a:t>
            </a:r>
            <a:r>
              <a:rPr sz="1600" spc="-2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of</a:t>
            </a:r>
            <a:r>
              <a:rPr sz="1600" spc="-3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O</a:t>
            </a:r>
            <a:r>
              <a:rPr sz="1575" baseline="-21164" dirty="0">
                <a:latin typeface="Tahoma"/>
                <a:cs typeface="Tahoma"/>
              </a:rPr>
              <a:t>2</a:t>
            </a:r>
            <a:r>
              <a:rPr sz="1575" spc="217" baseline="-21164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per</a:t>
            </a:r>
            <a:r>
              <a:rPr sz="1600" spc="-50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analysis.</a:t>
            </a:r>
            <a:endParaRPr sz="1600" dirty="0">
              <a:latin typeface="Tahoma"/>
              <a:cs typeface="Tahoma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78910" y="1406448"/>
            <a:ext cx="1275588" cy="2394204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8783701" y="4982312"/>
            <a:ext cx="201929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800" b="0" i="0">
                <a:solidFill>
                  <a:srgbClr val="686868"/>
                </a:solidFill>
                <a:latin typeface="Tahoma"/>
                <a:cs typeface="Tahoma"/>
              </a:defRPr>
            </a:lvl1pPr>
          </a:lstStyle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lang="en-US" spc="-25" smtClean="0"/>
              <a:pPr marL="38100">
                <a:lnSpc>
                  <a:spcPct val="100000"/>
                </a:lnSpc>
                <a:spcBef>
                  <a:spcPts val="105"/>
                </a:spcBef>
              </a:pPr>
              <a:t>18</a:t>
            </a:fld>
            <a:endParaRPr spc="-25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38C1C69-D71C-6A18-F12D-C252620CD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509" y="1406448"/>
            <a:ext cx="2641292" cy="262097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vario</a:t>
            </a:r>
            <a:r>
              <a:rPr lang="en-US" dirty="0"/>
              <a:t> MAX cube – Simplified Sample Preparation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/>
              <a:t>14.06.2016</a:t>
            </a:r>
            <a:endParaRPr lang="en-US" alt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de-DE"/>
              <a:t>Summer School June 2016 | Internal purposes only</a:t>
            </a:r>
            <a:endParaRPr lang="en-US" altLang="de-DE" dirty="0"/>
          </a:p>
        </p:txBody>
      </p:sp>
      <p:sp>
        <p:nvSpPr>
          <p:cNvPr id="19" name="Foliennummernplatzhalt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743D9-8DA0-4B3C-B050-AB8FC75C168D}" type="slidenum">
              <a:rPr lang="en-US" altLang="de-DE" smtClean="0"/>
              <a:pPr/>
              <a:t>19</a:t>
            </a:fld>
            <a:endParaRPr lang="en-US" alt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/>
              <a:t>No grinding or milling</a:t>
            </a:r>
          </a:p>
          <a:p>
            <a:pPr lvl="2"/>
            <a:r>
              <a:rPr lang="en-US"/>
              <a:t>Unique post-combustion technology ensures complete digestion of challenging species</a:t>
            </a:r>
          </a:p>
          <a:p>
            <a:pPr lvl="2"/>
            <a:r>
              <a:rPr lang="en-US"/>
              <a:t>Always provides reliable data quality</a:t>
            </a:r>
          </a:p>
          <a:p>
            <a:r>
              <a:rPr lang="en-US"/>
              <a:t>Broad sample weight range</a:t>
            </a:r>
          </a:p>
          <a:p>
            <a:pPr lvl="2"/>
            <a:r>
              <a:rPr lang="en-US"/>
              <a:t>Up to 5 g / 5 ml sample</a:t>
            </a:r>
          </a:p>
          <a:p>
            <a:pPr lvl="2"/>
            <a:r>
              <a:rPr lang="en-US"/>
              <a:t>Up to 500 mg total carbon and 330 mg total nitrogen </a:t>
            </a:r>
          </a:p>
          <a:p>
            <a:r>
              <a:rPr lang="en-US"/>
              <a:t>Highest sample flexibility</a:t>
            </a:r>
          </a:p>
          <a:p>
            <a:pPr lvl="2"/>
            <a:r>
              <a:rPr lang="en-US"/>
              <a:t>Inhomogeneous samples </a:t>
            </a:r>
          </a:p>
          <a:p>
            <a:pPr lvl="2"/>
            <a:r>
              <a:rPr lang="en-US"/>
              <a:t>Samples with high ash content</a:t>
            </a:r>
          </a:p>
          <a:p>
            <a:endParaRPr lang="en-US" dirty="0"/>
          </a:p>
        </p:txBody>
      </p:sp>
      <p:grpSp>
        <p:nvGrpSpPr>
          <p:cNvPr id="14" name="Gruppieren 13"/>
          <p:cNvGrpSpPr>
            <a:grpSpLocks noChangeAspect="1"/>
          </p:cNvGrpSpPr>
          <p:nvPr/>
        </p:nvGrpSpPr>
        <p:grpSpPr>
          <a:xfrm>
            <a:off x="1022982" y="2843865"/>
            <a:ext cx="1476378" cy="1757353"/>
            <a:chOff x="1038225" y="2586037"/>
            <a:chExt cx="1476375" cy="2243137"/>
          </a:xfrm>
        </p:grpSpPr>
        <p:sp>
          <p:nvSpPr>
            <p:cNvPr id="12" name="Abgerundetes Rechteck 11"/>
            <p:cNvSpPr/>
            <p:nvPr/>
          </p:nvSpPr>
          <p:spPr bwMode="auto">
            <a:xfrm>
              <a:off x="1038225" y="2586037"/>
              <a:ext cx="1476375" cy="2243137"/>
            </a:xfrm>
            <a:prstGeom prst="roundRect">
              <a:avLst>
                <a:gd name="adj" fmla="val 3119"/>
              </a:avLst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700" dirty="0" err="1">
                <a:latin typeface="+mn-lt"/>
                <a:ea typeface="ＭＳ Ｐゴシック" charset="-128"/>
              </a:endParaRPr>
            </a:p>
          </p:txBody>
        </p:sp>
        <p:sp>
          <p:nvSpPr>
            <p:cNvPr id="7" name="Legende mit Pfeil nach unten 6"/>
            <p:cNvSpPr/>
            <p:nvPr/>
          </p:nvSpPr>
          <p:spPr bwMode="auto">
            <a:xfrm>
              <a:off x="1109671" y="2666903"/>
              <a:ext cx="1352512" cy="542925"/>
            </a:xfrm>
            <a:prstGeom prst="downArrowCallout">
              <a:avLst/>
            </a:prstGeom>
            <a:solidFill>
              <a:schemeClr val="lt2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800" dirty="0">
                  <a:latin typeface="+mn-lt"/>
                  <a:ea typeface="ＭＳ Ｐゴシック" charset="-128"/>
                </a:rPr>
                <a:t>Weigh in the crude samples into reusable crucibles</a:t>
              </a:r>
            </a:p>
          </p:txBody>
        </p:sp>
        <p:sp>
          <p:nvSpPr>
            <p:cNvPr id="10" name="Legende mit Pfeil nach unten 9"/>
            <p:cNvSpPr/>
            <p:nvPr/>
          </p:nvSpPr>
          <p:spPr bwMode="auto">
            <a:xfrm>
              <a:off x="1109655" y="3233684"/>
              <a:ext cx="1352512" cy="542925"/>
            </a:xfrm>
            <a:prstGeom prst="downArrowCallout">
              <a:avLst/>
            </a:prstGeom>
            <a:solidFill>
              <a:schemeClr val="lt2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800" dirty="0">
                  <a:latin typeface="+mn-lt"/>
                  <a:ea typeface="ＭＳ Ｐゴシック" charset="-128"/>
                </a:rPr>
                <a:t>Place them on the autosampler</a:t>
              </a:r>
            </a:p>
          </p:txBody>
        </p:sp>
        <p:sp>
          <p:nvSpPr>
            <p:cNvPr id="11" name="Legende mit Pfeil nach unten 10"/>
            <p:cNvSpPr/>
            <p:nvPr/>
          </p:nvSpPr>
          <p:spPr bwMode="auto">
            <a:xfrm>
              <a:off x="1109639" y="3800465"/>
              <a:ext cx="1352512" cy="542925"/>
            </a:xfrm>
            <a:prstGeom prst="downArrowCallout">
              <a:avLst/>
            </a:prstGeom>
            <a:solidFill>
              <a:schemeClr val="lt2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800" dirty="0">
                  <a:latin typeface="+mn-lt"/>
                  <a:ea typeface="ＭＳ Ｐゴシック" charset="-128"/>
                </a:rPr>
                <a:t>Start the sequence</a:t>
              </a:r>
            </a:p>
          </p:txBody>
        </p:sp>
        <p:sp>
          <p:nvSpPr>
            <p:cNvPr id="13" name="Rechteck 12"/>
            <p:cNvSpPr/>
            <p:nvPr/>
          </p:nvSpPr>
          <p:spPr bwMode="auto">
            <a:xfrm>
              <a:off x="1109671" y="4357736"/>
              <a:ext cx="1352480" cy="352435"/>
            </a:xfrm>
            <a:prstGeom prst="rect">
              <a:avLst/>
            </a:prstGeom>
            <a:solidFill>
              <a:schemeClr val="lt2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800" dirty="0">
                  <a:latin typeface="+mn-lt"/>
                  <a:ea typeface="ＭＳ Ｐゴシック" charset="-128"/>
                </a:rPr>
                <a:t>Get the results!</a:t>
              </a:r>
            </a:p>
          </p:txBody>
        </p:sp>
      </p:grpSp>
      <p:pic>
        <p:nvPicPr>
          <p:cNvPr id="2050" name="Picture 2" descr="P:\Marketing\Präsentationen\vario MAX cube\vario Max cube\max-eobvmit9bvyv\content\data\repo\Probenmaterial_H+ñufchen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15241"/>
          <a:stretch/>
        </p:blipFill>
        <p:spPr bwMode="auto">
          <a:xfrm>
            <a:off x="549275" y="1206046"/>
            <a:ext cx="2390994" cy="55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:\Marketing\Präsentationen\vario MAX cube\vario Max cube\max-eobvmit9bvyv\content\data\repo\Maxcube_Tiegel_Getreid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43" t="59122" r="16973" b="14581"/>
          <a:stretch/>
        </p:blipFill>
        <p:spPr bwMode="auto">
          <a:xfrm>
            <a:off x="549274" y="1892618"/>
            <a:ext cx="239099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808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6AE6534-D4C3-5C60-D0F3-43FBBD8C7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 the Team!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305BDB01-48E9-C597-3F40-041B2EC2367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346433" y="1367023"/>
            <a:ext cx="1738593" cy="2194726"/>
          </a:xfr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14F716C-194E-70A1-EC58-4C296AF7296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03350" y="3644847"/>
            <a:ext cx="3808800" cy="126943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Southeast Sales (North Carolina to Florida)</a:t>
            </a:r>
          </a:p>
          <a:p>
            <a:pPr>
              <a:lnSpc>
                <a:spcPct val="100000"/>
              </a:lnSpc>
            </a:pPr>
            <a:r>
              <a:rPr lang="en-US" dirty="0"/>
              <a:t>5 years in Crude Oil and Water Chemistry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47BFB7A-ECCE-9ECD-74D7-3079A35D1C4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204967" y="819800"/>
            <a:ext cx="3808800" cy="547223"/>
          </a:xfrm>
        </p:spPr>
        <p:txBody>
          <a:bodyPr/>
          <a:lstStyle/>
          <a:p>
            <a:r>
              <a:rPr lang="en-US" dirty="0"/>
              <a:t>Chase Migliore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A239684-F8B5-A38C-7E37-27EF10AEC2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49029" y="819801"/>
            <a:ext cx="3808800" cy="547223"/>
          </a:xfrm>
        </p:spPr>
        <p:txBody>
          <a:bodyPr/>
          <a:lstStyle/>
          <a:p>
            <a:r>
              <a:rPr lang="en-US" dirty="0"/>
              <a:t>Valerie Conforti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427875-626A-3739-AB63-D64057270411}"/>
              </a:ext>
            </a:extLst>
          </p:cNvPr>
          <p:cNvSpPr txBox="1"/>
          <p:nvPr/>
        </p:nvSpPr>
        <p:spPr>
          <a:xfrm>
            <a:off x="373021" y="3708617"/>
            <a:ext cx="374019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Northeast Sales (Maine to Virginia)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3 years in Application Lab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ADB3F51-3145-EF0E-2C95-2078A79533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0" t="1179" r="-3890" b="20174"/>
          <a:stretch/>
        </p:blipFill>
        <p:spPr>
          <a:xfrm>
            <a:off x="5492301" y="1331044"/>
            <a:ext cx="1830898" cy="215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4202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1544AA-549F-DF9B-51B7-E9ADE1AF8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14.06.2016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6E2C75-063E-87E4-5723-0BC2248E3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de-DE"/>
              <a:t>Summer School June 2016 | Internal purposes only</a:t>
            </a:r>
            <a:endParaRPr lang="de-DE" alt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2D1D06-A3B8-F819-2F86-ACCC183D8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1FA20-75D9-46A6-8F4D-10179B619F18}" type="slidenum">
              <a:rPr lang="de-DE" altLang="de-DE" smtClean="0"/>
              <a:pPr>
                <a:defRPr/>
              </a:pPr>
              <a:t>20</a:t>
            </a:fld>
            <a:endParaRPr lang="de-DE" altLang="de-DE"/>
          </a:p>
        </p:txBody>
      </p:sp>
      <p:pic>
        <p:nvPicPr>
          <p:cNvPr id="6" name="Picture 5" descr="A picture containing computer&#10;&#10;Description automatically generated">
            <a:extLst>
              <a:ext uri="{FF2B5EF4-FFF2-40B4-BE49-F238E27FC236}">
                <a16:creationId xmlns:a16="http://schemas.microsoft.com/office/drawing/2014/main" id="{D522656A-B256-95E2-05F3-D7E0301C13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4" r="20724"/>
          <a:stretch/>
        </p:blipFill>
        <p:spPr>
          <a:xfrm>
            <a:off x="269497" y="512253"/>
            <a:ext cx="2986725" cy="4118994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BBD5CCD3-E592-A779-0029-3FA25BCA35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3" t="2072" r="23823"/>
          <a:stretch/>
        </p:blipFill>
        <p:spPr>
          <a:xfrm>
            <a:off x="2994870" y="113251"/>
            <a:ext cx="3024930" cy="4517996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C2FC5A39-AFBE-3526-C2C8-CDDC277C6D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3" t="20961" r="24068" b="1486"/>
          <a:stretch/>
        </p:blipFill>
        <p:spPr>
          <a:xfrm>
            <a:off x="5887780" y="910046"/>
            <a:ext cx="3130385" cy="37212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62FE5C1-84E1-BF37-567F-3F650871E048}"/>
              </a:ext>
            </a:extLst>
          </p:cNvPr>
          <p:cNvSpPr txBox="1"/>
          <p:nvPr/>
        </p:nvSpPr>
        <p:spPr>
          <a:xfrm>
            <a:off x="533399" y="787749"/>
            <a:ext cx="84847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kern="0" dirty="0">
                <a:solidFill>
                  <a:srgbClr val="D62426"/>
                </a:solidFill>
                <a:latin typeface="Tahoma"/>
                <a:ea typeface="ＭＳ Ｐゴシック"/>
                <a:cs typeface="+mj-cs"/>
              </a:rPr>
              <a:t>UNICUBE		   </a:t>
            </a:r>
            <a:r>
              <a:rPr lang="en-US" sz="2000" b="1" kern="0" dirty="0" err="1">
                <a:solidFill>
                  <a:srgbClr val="D62426"/>
                </a:solidFill>
                <a:latin typeface="Tahoma"/>
                <a:ea typeface="ＭＳ Ｐゴシック"/>
                <a:cs typeface="+mj-cs"/>
              </a:rPr>
              <a:t>vario</a:t>
            </a:r>
            <a:r>
              <a:rPr lang="en-US" sz="2000" b="1" kern="0" dirty="0">
                <a:solidFill>
                  <a:srgbClr val="D62426"/>
                </a:solidFill>
                <a:latin typeface="Tahoma"/>
                <a:ea typeface="ＭＳ Ｐゴシック"/>
                <a:cs typeface="+mj-cs"/>
              </a:rPr>
              <a:t> EL cube	  </a:t>
            </a:r>
            <a:r>
              <a:rPr lang="en-US" sz="2000" b="1" kern="0" dirty="0" err="1">
                <a:solidFill>
                  <a:srgbClr val="D62426"/>
                </a:solidFill>
                <a:latin typeface="Tahoma"/>
                <a:ea typeface="ＭＳ Ｐゴシック"/>
                <a:cs typeface="+mj-cs"/>
              </a:rPr>
              <a:t>vario</a:t>
            </a:r>
            <a:r>
              <a:rPr lang="en-US" sz="2000" b="1" kern="0" dirty="0">
                <a:solidFill>
                  <a:srgbClr val="D62426"/>
                </a:solidFill>
                <a:latin typeface="Tahoma"/>
                <a:ea typeface="ＭＳ Ｐゴシック"/>
                <a:cs typeface="+mj-cs"/>
              </a:rPr>
              <a:t> MACRO cube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D62426"/>
                </a:solidFill>
                <a:effectLst/>
                <a:uLnTx/>
                <a:uFillTx/>
                <a:latin typeface="Tahoma"/>
                <a:ea typeface="ＭＳ Ｐゴシック"/>
                <a:cs typeface="+mj-cs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4442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Sample</a:t>
            </a:r>
            <a:r>
              <a:rPr spc="-30" dirty="0"/>
              <a:t> </a:t>
            </a:r>
            <a:r>
              <a:rPr spc="-10" dirty="0"/>
              <a:t>preparation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7100" y="3171571"/>
            <a:ext cx="7479030" cy="14522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3200" marR="5080" indent="-190500">
              <a:lnSpc>
                <a:spcPct val="120000"/>
              </a:lnSpc>
              <a:spcBef>
                <a:spcPts val="100"/>
              </a:spcBef>
              <a:buClr>
                <a:srgbClr val="686868"/>
              </a:buClr>
              <a:buFont typeface="Times New Roman"/>
              <a:buChar char="•"/>
              <a:tabLst>
                <a:tab pos="203200" algn="l"/>
              </a:tabLst>
            </a:pPr>
            <a:r>
              <a:rPr sz="1800" dirty="0">
                <a:latin typeface="Tahoma"/>
                <a:cs typeface="Tahoma"/>
              </a:rPr>
              <a:t>Samples</a:t>
            </a:r>
            <a:r>
              <a:rPr sz="1800" spc="-1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are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wrapped</a:t>
            </a:r>
            <a:r>
              <a:rPr sz="1800" spc="10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in</a:t>
            </a:r>
            <a:r>
              <a:rPr sz="1800" spc="-10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tin,</a:t>
            </a:r>
            <a:r>
              <a:rPr sz="1800" spc="-1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silver,</a:t>
            </a:r>
            <a:r>
              <a:rPr sz="1800" spc="10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or</a:t>
            </a:r>
            <a:r>
              <a:rPr sz="1800" spc="-10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aluminum</a:t>
            </a:r>
            <a:r>
              <a:rPr sz="1800" spc="-2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containers</a:t>
            </a:r>
            <a:r>
              <a:rPr sz="1800" spc="-2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(boats, </a:t>
            </a:r>
            <a:r>
              <a:rPr sz="1800" spc="-10" dirty="0">
                <a:latin typeface="Tahoma"/>
                <a:cs typeface="Tahoma"/>
              </a:rPr>
              <a:t>foils, capsules).</a:t>
            </a:r>
            <a:endParaRPr sz="1800">
              <a:latin typeface="Tahoma"/>
              <a:cs typeface="Tahoma"/>
            </a:endParaRPr>
          </a:p>
          <a:p>
            <a:pPr marL="203200" indent="-190500">
              <a:lnSpc>
                <a:spcPct val="100000"/>
              </a:lnSpc>
              <a:spcBef>
                <a:spcPts val="865"/>
              </a:spcBef>
              <a:buClr>
                <a:srgbClr val="686868"/>
              </a:buClr>
              <a:buFont typeface="Times New Roman"/>
              <a:buChar char="•"/>
              <a:tabLst>
                <a:tab pos="203200" algn="l"/>
              </a:tabLst>
            </a:pPr>
            <a:r>
              <a:rPr sz="1800" dirty="0">
                <a:latin typeface="Tahoma"/>
                <a:cs typeface="Tahoma"/>
              </a:rPr>
              <a:t>Tin</a:t>
            </a:r>
            <a:r>
              <a:rPr sz="1800" spc="-40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wrapping</a:t>
            </a:r>
            <a:r>
              <a:rPr sz="1800" spc="-10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reacts</a:t>
            </a:r>
            <a:r>
              <a:rPr sz="1800" spc="-2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exothermically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during</a:t>
            </a:r>
            <a:r>
              <a:rPr sz="1800" spc="-15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combustion.</a:t>
            </a:r>
            <a:endParaRPr sz="1800">
              <a:latin typeface="Tahoma"/>
              <a:cs typeface="Tahoma"/>
            </a:endParaRPr>
          </a:p>
          <a:p>
            <a:pPr marL="393700">
              <a:lnSpc>
                <a:spcPct val="100000"/>
              </a:lnSpc>
              <a:spcBef>
                <a:spcPts val="865"/>
              </a:spcBef>
            </a:pPr>
            <a:r>
              <a:rPr sz="1800" dirty="0">
                <a:solidFill>
                  <a:srgbClr val="686868"/>
                </a:solidFill>
                <a:latin typeface="Tahoma"/>
                <a:cs typeface="Tahoma"/>
              </a:rPr>
              <a:t>»</a:t>
            </a:r>
            <a:r>
              <a:rPr sz="1800" spc="-120" dirty="0">
                <a:solidFill>
                  <a:srgbClr val="686868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EB7404"/>
                </a:solidFill>
                <a:latin typeface="Tahoma"/>
                <a:cs typeface="Tahoma"/>
              </a:rPr>
              <a:t>Locally</a:t>
            </a:r>
            <a:r>
              <a:rPr sz="1800" spc="-5" dirty="0">
                <a:solidFill>
                  <a:srgbClr val="EB7404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EB7404"/>
                </a:solidFill>
                <a:latin typeface="Tahoma"/>
                <a:cs typeface="Tahoma"/>
              </a:rPr>
              <a:t>increases</a:t>
            </a:r>
            <a:r>
              <a:rPr sz="1800" spc="-40" dirty="0">
                <a:solidFill>
                  <a:srgbClr val="EB7404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EB7404"/>
                </a:solidFill>
                <a:latin typeface="Tahoma"/>
                <a:cs typeface="Tahoma"/>
              </a:rPr>
              <a:t>combustion</a:t>
            </a:r>
            <a:r>
              <a:rPr sz="1800" spc="-20" dirty="0">
                <a:solidFill>
                  <a:srgbClr val="EB7404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EB7404"/>
                </a:solidFill>
                <a:latin typeface="Tahoma"/>
                <a:cs typeface="Tahoma"/>
              </a:rPr>
              <a:t>temperature</a:t>
            </a:r>
            <a:r>
              <a:rPr sz="1800" spc="15" dirty="0">
                <a:solidFill>
                  <a:srgbClr val="EB7404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EB7404"/>
                </a:solidFill>
                <a:latin typeface="Tahoma"/>
                <a:cs typeface="Tahoma"/>
              </a:rPr>
              <a:t>to</a:t>
            </a:r>
            <a:r>
              <a:rPr sz="1800" spc="-25" dirty="0">
                <a:solidFill>
                  <a:srgbClr val="EB7404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EB7404"/>
                </a:solidFill>
                <a:latin typeface="Tahoma"/>
                <a:cs typeface="Tahoma"/>
              </a:rPr>
              <a:t>~1800</a:t>
            </a:r>
            <a:r>
              <a:rPr sz="1800" spc="5" dirty="0">
                <a:solidFill>
                  <a:srgbClr val="EB7404"/>
                </a:solidFill>
                <a:latin typeface="Tahoma"/>
                <a:cs typeface="Tahoma"/>
              </a:rPr>
              <a:t> </a:t>
            </a:r>
            <a:r>
              <a:rPr sz="1800" spc="-25" dirty="0">
                <a:solidFill>
                  <a:srgbClr val="EB7404"/>
                </a:solidFill>
                <a:latin typeface="Tahoma"/>
                <a:cs typeface="Tahoma"/>
              </a:rPr>
              <a:t>℃!</a:t>
            </a:r>
            <a:endParaRPr sz="180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676" y="1133855"/>
            <a:ext cx="2592323" cy="202234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40552" y="1133855"/>
            <a:ext cx="3040379" cy="201472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43783" y="1132332"/>
            <a:ext cx="2942844" cy="2016252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8783701" y="4982312"/>
            <a:ext cx="201929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800" b="0" i="0">
                <a:solidFill>
                  <a:srgbClr val="686868"/>
                </a:solidFill>
                <a:latin typeface="Tahoma"/>
                <a:cs typeface="Tahoma"/>
              </a:defRPr>
            </a:lvl1pPr>
          </a:lstStyle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lang="en-US" spc="-25" smtClean="0"/>
              <a:pPr marL="38100">
                <a:lnSpc>
                  <a:spcPct val="100000"/>
                </a:lnSpc>
                <a:spcBef>
                  <a:spcPts val="105"/>
                </a:spcBef>
              </a:pPr>
              <a:t>21</a:t>
            </a:fld>
            <a:endParaRPr spc="-25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Blank-</a:t>
            </a:r>
            <a:r>
              <a:rPr dirty="0"/>
              <a:t>free</a:t>
            </a:r>
            <a:r>
              <a:rPr spc="-45" dirty="0"/>
              <a:t> </a:t>
            </a:r>
            <a:r>
              <a:rPr dirty="0"/>
              <a:t>Sample </a:t>
            </a:r>
            <a:r>
              <a:rPr spc="-10" dirty="0"/>
              <a:t>Introduction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091433" y="1093279"/>
            <a:ext cx="5220335" cy="145351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03200" indent="-191135">
              <a:lnSpc>
                <a:spcPct val="100000"/>
              </a:lnSpc>
              <a:spcBef>
                <a:spcPts val="535"/>
              </a:spcBef>
              <a:buClr>
                <a:srgbClr val="686868"/>
              </a:buClr>
              <a:buFont typeface="Times New Roman"/>
              <a:buChar char="•"/>
              <a:tabLst>
                <a:tab pos="203835" algn="l"/>
              </a:tabLst>
            </a:pPr>
            <a:r>
              <a:rPr sz="1800" dirty="0">
                <a:latin typeface="Tahoma"/>
                <a:cs typeface="Tahoma"/>
              </a:rPr>
              <a:t>Patented</a:t>
            </a:r>
            <a:r>
              <a:rPr sz="1800" spc="-40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ball</a:t>
            </a:r>
            <a:r>
              <a:rPr sz="1800" spc="-1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valve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removes</a:t>
            </a:r>
            <a:r>
              <a:rPr sz="1800" spc="-1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air</a:t>
            </a:r>
            <a:r>
              <a:rPr sz="1800" spc="-10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out</a:t>
            </a:r>
            <a:r>
              <a:rPr sz="1800" spc="-20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of</a:t>
            </a:r>
            <a:r>
              <a:rPr sz="1800" spc="-1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the</a:t>
            </a:r>
            <a:r>
              <a:rPr sz="1800" spc="-15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system</a:t>
            </a:r>
            <a:endParaRPr sz="1800">
              <a:latin typeface="Tahoma"/>
              <a:cs typeface="Tahoma"/>
            </a:endParaRPr>
          </a:p>
          <a:p>
            <a:pPr marL="203200">
              <a:lnSpc>
                <a:spcPct val="100000"/>
              </a:lnSpc>
              <a:spcBef>
                <a:spcPts val="434"/>
              </a:spcBef>
            </a:pPr>
            <a:r>
              <a:rPr sz="1800" dirty="0">
                <a:latin typeface="Tahoma"/>
                <a:cs typeface="Tahoma"/>
              </a:rPr>
              <a:t>by</a:t>
            </a:r>
            <a:r>
              <a:rPr sz="1800" spc="-1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flushing</a:t>
            </a:r>
            <a:r>
              <a:rPr sz="1800" spc="-1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with</a:t>
            </a:r>
            <a:r>
              <a:rPr sz="1800" spc="-1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carrier </a:t>
            </a:r>
            <a:r>
              <a:rPr sz="1800" spc="-25" dirty="0">
                <a:latin typeface="Tahoma"/>
                <a:cs typeface="Tahoma"/>
              </a:rPr>
              <a:t>gas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sz="1800" dirty="0">
                <a:solidFill>
                  <a:srgbClr val="686868"/>
                </a:solidFill>
                <a:latin typeface="Tahoma"/>
                <a:cs typeface="Tahoma"/>
              </a:rPr>
              <a:t>»</a:t>
            </a:r>
            <a:r>
              <a:rPr sz="1800" spc="-95" dirty="0">
                <a:solidFill>
                  <a:srgbClr val="686868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Blank-</a:t>
            </a:r>
            <a:r>
              <a:rPr sz="1800" dirty="0">
                <a:latin typeface="Tahoma"/>
                <a:cs typeface="Tahoma"/>
              </a:rPr>
              <a:t>free</a:t>
            </a:r>
            <a:r>
              <a:rPr sz="1800" spc="10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sample</a:t>
            </a:r>
            <a:r>
              <a:rPr sz="1800" spc="15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introduction</a:t>
            </a:r>
            <a:endParaRPr sz="1800">
              <a:latin typeface="Tahoma"/>
              <a:cs typeface="Tahoma"/>
            </a:endParaRPr>
          </a:p>
          <a:p>
            <a:pPr marL="203200" indent="-191135">
              <a:lnSpc>
                <a:spcPct val="100000"/>
              </a:lnSpc>
              <a:spcBef>
                <a:spcPts val="865"/>
              </a:spcBef>
              <a:buClr>
                <a:srgbClr val="686868"/>
              </a:buClr>
              <a:buFont typeface="Times New Roman"/>
              <a:buChar char="•"/>
              <a:tabLst>
                <a:tab pos="203835" algn="l"/>
              </a:tabLst>
            </a:pPr>
            <a:r>
              <a:rPr sz="1800" spc="-10" dirty="0">
                <a:latin typeface="Tahoma"/>
                <a:cs typeface="Tahoma"/>
              </a:rPr>
              <a:t>Well-</a:t>
            </a:r>
            <a:r>
              <a:rPr sz="1800" dirty="0">
                <a:latin typeface="Tahoma"/>
                <a:cs typeface="Tahoma"/>
              </a:rPr>
              <a:t>proven</a:t>
            </a:r>
            <a:r>
              <a:rPr sz="1800" spc="-10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reliability &amp;</a:t>
            </a:r>
            <a:r>
              <a:rPr sz="1800" spc="-20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simple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maintenance</a:t>
            </a:r>
            <a:endParaRPr sz="180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04388" y="3250692"/>
            <a:ext cx="1714500" cy="180136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31664" y="3250692"/>
            <a:ext cx="1714499" cy="179222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46747" y="3246118"/>
            <a:ext cx="1712976" cy="178003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277361" y="3008757"/>
            <a:ext cx="13195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ahoma"/>
                <a:cs typeface="Tahoma"/>
              </a:rPr>
              <a:t>1.</a:t>
            </a:r>
            <a:r>
              <a:rPr sz="1200" spc="-1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Sample</a:t>
            </a:r>
            <a:r>
              <a:rPr sz="1200" spc="-5" dirty="0">
                <a:latin typeface="Tahoma"/>
                <a:cs typeface="Tahoma"/>
              </a:rPr>
              <a:t> </a:t>
            </a:r>
            <a:r>
              <a:rPr sz="1200" spc="-10" dirty="0">
                <a:latin typeface="Tahoma"/>
                <a:cs typeface="Tahoma"/>
              </a:rPr>
              <a:t>insertion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50967" y="3004185"/>
            <a:ext cx="16446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ahoma"/>
                <a:cs typeface="Tahoma"/>
              </a:rPr>
              <a:t>2.</a:t>
            </a:r>
            <a:r>
              <a:rPr sz="1200" spc="-3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Flush</a:t>
            </a:r>
            <a:r>
              <a:rPr sz="1200" spc="-1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with</a:t>
            </a:r>
            <a:r>
              <a:rPr sz="1200" spc="-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carrier</a:t>
            </a:r>
            <a:r>
              <a:rPr sz="1200" spc="-5" dirty="0">
                <a:latin typeface="Tahoma"/>
                <a:cs typeface="Tahoma"/>
              </a:rPr>
              <a:t> </a:t>
            </a:r>
            <a:r>
              <a:rPr sz="1200" spc="-25" dirty="0">
                <a:latin typeface="Tahoma"/>
                <a:cs typeface="Tahoma"/>
              </a:rPr>
              <a:t>gas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40677" y="3004185"/>
            <a:ext cx="12642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ahoma"/>
                <a:cs typeface="Tahoma"/>
              </a:rPr>
              <a:t>3.</a:t>
            </a:r>
            <a:r>
              <a:rPr sz="1200" spc="-1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Sample</a:t>
            </a:r>
            <a:r>
              <a:rPr sz="1200" spc="-5" dirty="0">
                <a:latin typeface="Tahoma"/>
                <a:cs typeface="Tahoma"/>
              </a:rPr>
              <a:t> </a:t>
            </a:r>
            <a:r>
              <a:rPr sz="1200" spc="-10" dirty="0">
                <a:latin typeface="Tahoma"/>
                <a:cs typeface="Tahoma"/>
              </a:rPr>
              <a:t>transfer</a:t>
            </a:r>
            <a:endParaRPr sz="1200">
              <a:latin typeface="Tahoma"/>
              <a:cs typeface="Tahom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53212" y="1132332"/>
            <a:ext cx="2113788" cy="1787652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8783701" y="4982312"/>
            <a:ext cx="201929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800" b="0" i="0">
                <a:solidFill>
                  <a:srgbClr val="686868"/>
                </a:solidFill>
                <a:latin typeface="Tahoma"/>
                <a:cs typeface="Tahoma"/>
              </a:defRPr>
            </a:lvl1pPr>
          </a:lstStyle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lang="en-US" spc="-25" smtClean="0"/>
              <a:pPr marL="38100">
                <a:lnSpc>
                  <a:spcPct val="100000"/>
                </a:lnSpc>
                <a:spcBef>
                  <a:spcPts val="105"/>
                </a:spcBef>
              </a:pPr>
              <a:t>22</a:t>
            </a:fld>
            <a:endParaRPr spc="-25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2C6BA3-3B6D-3AC5-BFD7-7F41B7709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14.06.2016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9841A-50C4-E7B1-6001-5034BF457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de-DE"/>
              <a:t>Summer School June 2016 | Internal purposes only</a:t>
            </a:r>
            <a:endParaRPr lang="de-DE" alt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8840BB-232B-3B86-66B8-8AC21A6C8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6743D9-8DA0-4B3C-B050-AB8FC75C168D}" type="slidenum">
              <a:rPr lang="de-DE" altLang="de-DE" smtClean="0"/>
              <a:pPr>
                <a:defRPr/>
              </a:pPr>
              <a:t>23</a:t>
            </a:fld>
            <a:endParaRPr lang="de-DE" altLang="de-DE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A43ECE4F-38C1-421C-08C9-5A6686B4C5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511314"/>
              </p:ext>
            </p:extLst>
          </p:nvPr>
        </p:nvGraphicFramePr>
        <p:xfrm>
          <a:off x="522214" y="1516094"/>
          <a:ext cx="8409964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2491">
                  <a:extLst>
                    <a:ext uri="{9D8B030D-6E8A-4147-A177-3AD203B41FA5}">
                      <a16:colId xmlns:a16="http://schemas.microsoft.com/office/drawing/2014/main" val="3855236022"/>
                    </a:ext>
                  </a:extLst>
                </a:gridCol>
                <a:gridCol w="2102491">
                  <a:extLst>
                    <a:ext uri="{9D8B030D-6E8A-4147-A177-3AD203B41FA5}">
                      <a16:colId xmlns:a16="http://schemas.microsoft.com/office/drawing/2014/main" val="2325673499"/>
                    </a:ext>
                  </a:extLst>
                </a:gridCol>
                <a:gridCol w="2102491">
                  <a:extLst>
                    <a:ext uri="{9D8B030D-6E8A-4147-A177-3AD203B41FA5}">
                      <a16:colId xmlns:a16="http://schemas.microsoft.com/office/drawing/2014/main" val="3627301928"/>
                    </a:ext>
                  </a:extLst>
                </a:gridCol>
                <a:gridCol w="2102491">
                  <a:extLst>
                    <a:ext uri="{9D8B030D-6E8A-4147-A177-3AD203B41FA5}">
                      <a16:colId xmlns:a16="http://schemas.microsoft.com/office/drawing/2014/main" val="20086714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Unicube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Vario</a:t>
                      </a:r>
                      <a:r>
                        <a:rPr lang="en-US" sz="1600" dirty="0"/>
                        <a:t> EL cube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Vario</a:t>
                      </a:r>
                      <a:r>
                        <a:rPr lang="en-US" sz="1600" dirty="0"/>
                        <a:t> MACRO cube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1195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Furnace Tubes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 (combustion, reduction)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 (combustion, reduction)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 (combustion, post-combustion, reduction)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68516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Typical Balance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6-place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6-place, 5-place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5-place, 4-place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8476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Separation Column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 (Temperature Programmed Desorption)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 (CO</a:t>
                      </a:r>
                      <a:r>
                        <a:rPr lang="en-US" sz="1600" baseline="-25000" dirty="0"/>
                        <a:t>2</a:t>
                      </a:r>
                      <a:r>
                        <a:rPr lang="en-US" sz="1600" dirty="0"/>
                        <a:t>, H</a:t>
                      </a:r>
                      <a:r>
                        <a:rPr lang="en-US" sz="1600" baseline="-25000" dirty="0"/>
                        <a:t>2</a:t>
                      </a:r>
                      <a:r>
                        <a:rPr lang="en-US" sz="1600" dirty="0"/>
                        <a:t>O, SO</a:t>
                      </a:r>
                      <a:r>
                        <a:rPr lang="en-US" sz="1600" baseline="-25000" dirty="0"/>
                        <a:t>2</a:t>
                      </a:r>
                      <a:r>
                        <a:rPr lang="en-US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 (CO</a:t>
                      </a:r>
                      <a:r>
                        <a:rPr lang="en-US" sz="1600" baseline="-25000" dirty="0"/>
                        <a:t>2</a:t>
                      </a:r>
                      <a:r>
                        <a:rPr lang="en-US" sz="1600" dirty="0"/>
                        <a:t>, H</a:t>
                      </a:r>
                      <a:r>
                        <a:rPr lang="en-US" sz="1600" baseline="-25000" dirty="0"/>
                        <a:t>2</a:t>
                      </a:r>
                      <a:r>
                        <a:rPr lang="en-US" sz="1600" dirty="0"/>
                        <a:t>O, SO</a:t>
                      </a:r>
                      <a:r>
                        <a:rPr lang="en-US" sz="1600" baseline="-25000" dirty="0"/>
                        <a:t>2</a:t>
                      </a:r>
                      <a:r>
                        <a:rPr lang="en-US" sz="16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58528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Carbon Capacity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50mg (CN Mode)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40mg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150mg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04828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Carrier Gas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Helium or Argon, same TCD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Helium or Argon, TCD exchange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Helium only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417422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FFA0E178-26E5-EFFB-7923-8A94339548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11" t="27901" r="11809" b="7673"/>
          <a:stretch/>
        </p:blipFill>
        <p:spPr>
          <a:xfrm>
            <a:off x="3029824" y="335558"/>
            <a:ext cx="1002484" cy="1082888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B8D8040E-0DF0-B985-C174-2263B87196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7" t="31256" r="25948" b="5648"/>
          <a:stretch/>
        </p:blipFill>
        <p:spPr>
          <a:xfrm>
            <a:off x="5150840" y="283886"/>
            <a:ext cx="1036739" cy="11493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ADB806-6A3C-2CA4-E65B-D0F4D0EAFF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26" t="15078" r="3708" b="7225"/>
          <a:stretch/>
        </p:blipFill>
        <p:spPr>
          <a:xfrm>
            <a:off x="7231312" y="336360"/>
            <a:ext cx="1036739" cy="109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731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Software </a:t>
            </a:r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6743D9-8DA0-4B3C-B050-AB8FC75C168D}" type="slidenum">
              <a:rPr lang="de-DE" altLang="de-DE" smtClean="0"/>
              <a:pPr>
                <a:defRPr/>
              </a:pPr>
              <a:t>24</a:t>
            </a:fld>
            <a:endParaRPr lang="de-DE" alt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405E8C5-074D-6530-E85F-BE0B70233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133" y="721942"/>
            <a:ext cx="6220429" cy="4246536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02126519-73DB-6AFC-34A5-6140191A6DDE}"/>
              </a:ext>
            </a:extLst>
          </p:cNvPr>
          <p:cNvSpPr/>
          <p:nvPr/>
        </p:nvSpPr>
        <p:spPr bwMode="auto">
          <a:xfrm>
            <a:off x="3153565" y="767204"/>
            <a:ext cx="847493" cy="23194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1800" err="1">
              <a:latin typeface="+mn-lt"/>
              <a:ea typeface="ＭＳ Ｐゴシック" charset="-128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25FB9E1-3C47-DA4F-E96A-A613E9A664BC}"/>
              </a:ext>
            </a:extLst>
          </p:cNvPr>
          <p:cNvSpPr/>
          <p:nvPr/>
        </p:nvSpPr>
        <p:spPr bwMode="auto">
          <a:xfrm>
            <a:off x="4537570" y="772408"/>
            <a:ext cx="847493" cy="23194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1800" err="1">
              <a:latin typeface="+mn-lt"/>
              <a:ea typeface="ＭＳ Ｐゴシック" charset="-128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99E1CCDC-FA40-07AC-F5E1-67E203AE0599}"/>
              </a:ext>
            </a:extLst>
          </p:cNvPr>
          <p:cNvSpPr/>
          <p:nvPr/>
        </p:nvSpPr>
        <p:spPr bwMode="auto">
          <a:xfrm>
            <a:off x="5872000" y="3369155"/>
            <a:ext cx="1028375" cy="23194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1800" err="1">
              <a:latin typeface="+mn-lt"/>
              <a:ea typeface="ＭＳ Ｐゴシック" charset="-128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E2B25E0-361E-2C9F-F62E-A9E9D73DE2BC}"/>
              </a:ext>
            </a:extLst>
          </p:cNvPr>
          <p:cNvSpPr/>
          <p:nvPr/>
        </p:nvSpPr>
        <p:spPr bwMode="auto">
          <a:xfrm>
            <a:off x="5957492" y="4658979"/>
            <a:ext cx="1028375" cy="23194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1800" err="1">
              <a:latin typeface="+mn-lt"/>
              <a:ea typeface="ＭＳ Ｐゴシック" charset="-128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0F3018CD-76BB-835C-2F66-7A47829DF587}"/>
              </a:ext>
            </a:extLst>
          </p:cNvPr>
          <p:cNvSpPr/>
          <p:nvPr/>
        </p:nvSpPr>
        <p:spPr bwMode="auto">
          <a:xfrm>
            <a:off x="4023382" y="4658978"/>
            <a:ext cx="1303415" cy="23194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1800" err="1">
              <a:latin typeface="+mn-lt"/>
              <a:ea typeface="ＭＳ Ｐゴシック" charset="-128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E8CB773-AF52-AC03-C8D0-B753344496B2}"/>
              </a:ext>
            </a:extLst>
          </p:cNvPr>
          <p:cNvSpPr/>
          <p:nvPr/>
        </p:nvSpPr>
        <p:spPr bwMode="auto">
          <a:xfrm>
            <a:off x="2331116" y="4634639"/>
            <a:ext cx="1028375" cy="23194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1800" err="1">
              <a:latin typeface="+mn-lt"/>
              <a:ea typeface="ＭＳ Ｐゴシック" charset="-128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20B10B97-CB93-952E-420E-B76C240C7C39}"/>
              </a:ext>
            </a:extLst>
          </p:cNvPr>
          <p:cNvSpPr/>
          <p:nvPr/>
        </p:nvSpPr>
        <p:spPr bwMode="auto">
          <a:xfrm>
            <a:off x="5908427" y="4076887"/>
            <a:ext cx="1028375" cy="198981"/>
          </a:xfrm>
          <a:prstGeom prst="rect">
            <a:avLst/>
          </a:prstGeom>
          <a:solidFill>
            <a:srgbClr val="F0F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1800" err="1">
              <a:latin typeface="+mn-lt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5427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000" b="1" dirty="0">
                <a:solidFill>
                  <a:schemeClr val="accent1"/>
                </a:solidFill>
              </a:rPr>
              <a:t>Daily Maintenance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9750" y="1214438"/>
            <a:ext cx="3562120" cy="3086100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>
                <a:solidFill>
                  <a:schemeClr val="accent1"/>
                </a:solidFill>
              </a:rPr>
              <a:t>Pressures and Flows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600" b="1" dirty="0">
                <a:solidFill>
                  <a:schemeClr val="accent1"/>
                </a:solidFill>
              </a:rPr>
              <a:t>Maintenance Display</a:t>
            </a:r>
          </a:p>
          <a:p>
            <a:r>
              <a:rPr lang="en-US" sz="1400" dirty="0"/>
              <a:t>Preset intervals</a:t>
            </a:r>
          </a:p>
          <a:p>
            <a:r>
              <a:rPr lang="en-US" sz="1400" dirty="0"/>
              <a:t>Adjustment according to own experiences and kind and amount of sample</a:t>
            </a:r>
          </a:p>
          <a:p>
            <a:r>
              <a:rPr lang="en-US" sz="1400" dirty="0"/>
              <a:t>After maintenance, reset intervals</a:t>
            </a:r>
          </a:p>
          <a:p>
            <a:r>
              <a:rPr lang="en-US" sz="1400" dirty="0"/>
              <a:t>Addition of own events possible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6743D9-8DA0-4B3C-B050-AB8FC75C168D}" type="slidenum">
              <a:rPr kumimoji="0" lang="de-DE" altLang="de-DE" sz="800" b="0" i="0" u="none" strike="noStrike" kern="1200" cap="none" spc="0" normalizeH="0" baseline="0" noProof="0" smtClean="0">
                <a:ln>
                  <a:noFill/>
                </a:ln>
                <a:solidFill>
                  <a:srgbClr val="686868"/>
                </a:solidFill>
                <a:effectLst/>
                <a:uLnTx/>
                <a:uFillTx/>
                <a:latin typeface="Tahoma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de-DE" altLang="de-DE" sz="800" b="0" i="0" u="none" strike="noStrike" kern="1200" cap="none" spc="0" normalizeH="0" baseline="0" noProof="0">
              <a:ln>
                <a:noFill/>
              </a:ln>
              <a:solidFill>
                <a:srgbClr val="686868"/>
              </a:solidFill>
              <a:effectLst/>
              <a:uLnTx/>
              <a:uFillTx/>
              <a:latin typeface="Tahoma"/>
              <a:ea typeface="ＭＳ Ｐゴシック" charset="-128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A367439-1290-C7BC-E0C2-369684807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664" y="949898"/>
            <a:ext cx="6099172" cy="1311384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5A44349B-1838-D99A-97D3-D723D17C78DC}"/>
              </a:ext>
            </a:extLst>
          </p:cNvPr>
          <p:cNvSpPr/>
          <p:nvPr/>
        </p:nvSpPr>
        <p:spPr bwMode="auto">
          <a:xfrm>
            <a:off x="6331847" y="985582"/>
            <a:ext cx="1851104" cy="878716"/>
          </a:xfrm>
          <a:prstGeom prst="rect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-128"/>
              <a:cs typeface="+mn-cs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A45DFC9-9731-3850-77E1-3801AB77B430}"/>
              </a:ext>
            </a:extLst>
          </p:cNvPr>
          <p:cNvSpPr/>
          <p:nvPr/>
        </p:nvSpPr>
        <p:spPr bwMode="auto">
          <a:xfrm>
            <a:off x="2955378" y="1467312"/>
            <a:ext cx="668954" cy="343457"/>
          </a:xfrm>
          <a:prstGeom prst="rect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-128"/>
              <a:cs typeface="+mn-cs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32F1B89-DC77-9149-22F9-2CCB5152D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1870" y="1810769"/>
            <a:ext cx="4256994" cy="264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63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000" b="1" dirty="0">
                <a:solidFill>
                  <a:schemeClr val="accent1"/>
                </a:solidFill>
              </a:rPr>
              <a:t>Daily Routine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9749" y="1214437"/>
            <a:ext cx="8265253" cy="3571665"/>
          </a:xfrm>
        </p:spPr>
        <p:txBody>
          <a:bodyPr numCol="2"/>
          <a:lstStyle/>
          <a:p>
            <a:r>
              <a:rPr lang="en-US" sz="1400" dirty="0"/>
              <a:t>Check if instrument is ready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/>
              <a:t>Oven temperature(s)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/>
              <a:t>Flows and pressures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/>
              <a:t>Maintenance display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/>
              <a:t>Standby mode</a:t>
            </a:r>
          </a:p>
          <a:p>
            <a:r>
              <a:rPr lang="en-US" sz="1400" dirty="0"/>
              <a:t>At least 2 blank measurements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/>
              <a:t>Areas for C and N &lt;100 after</a:t>
            </a:r>
            <a:br>
              <a:rPr lang="en-US" sz="1400" dirty="0"/>
            </a:br>
            <a:r>
              <a:rPr lang="en-US" sz="1400" dirty="0"/>
              <a:t>2. measurement</a:t>
            </a:r>
          </a:p>
          <a:p>
            <a:r>
              <a:rPr lang="en-US" sz="1400" dirty="0"/>
              <a:t>At least 2 </a:t>
            </a:r>
            <a:r>
              <a:rPr lang="en-US" sz="1400" dirty="0" err="1"/>
              <a:t>RunIn</a:t>
            </a:r>
            <a:r>
              <a:rPr lang="en-US" sz="1400" dirty="0"/>
              <a:t> measurements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/>
              <a:t>Oxygen flow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/>
              <a:t>Standard deviation and reproducibility of results for standard sample</a:t>
            </a:r>
          </a:p>
          <a:p>
            <a:pPr lvl="8">
              <a:buFont typeface="Wingdings" panose="05000000000000000000" pitchFamily="2" charset="2"/>
              <a:buChar char="Ø"/>
            </a:pPr>
            <a:endParaRPr lang="en-US" sz="1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6743D9-8DA0-4B3C-B050-AB8FC75C168D}" type="slidenum">
              <a:rPr lang="de-DE" altLang="de-DE" smtClean="0"/>
              <a:pPr>
                <a:defRPr/>
              </a:pPr>
              <a:t>26</a:t>
            </a:fld>
            <a:endParaRPr lang="de-DE" altLang="de-DE"/>
          </a:p>
        </p:txBody>
      </p:sp>
      <p:sp>
        <p:nvSpPr>
          <p:cNvPr id="12" name="Foliennummernplatzhalter 3">
            <a:extLst>
              <a:ext uri="{FF2B5EF4-FFF2-40B4-BE49-F238E27FC236}">
                <a16:creationId xmlns:a16="http://schemas.microsoft.com/office/drawing/2014/main" id="{E69F0B22-6EEE-10A4-5301-0AB4EF41FE7E}"/>
              </a:ext>
            </a:extLst>
          </p:cNvPr>
          <p:cNvSpPr txBox="1">
            <a:spLocks/>
          </p:cNvSpPr>
          <p:nvPr/>
        </p:nvSpPr>
        <p:spPr bwMode="auto">
          <a:xfrm>
            <a:off x="8416412" y="4968478"/>
            <a:ext cx="609600" cy="175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rgbClr val="686868"/>
                </a:solidFill>
                <a:latin typeface="+mn-lt"/>
                <a:ea typeface="ＭＳ Ｐゴシック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AB6743D9-8DA0-4B3C-B050-AB8FC75C168D}" type="slidenum">
              <a:rPr lang="de-DE" altLang="de-DE" smtClean="0"/>
              <a:pPr>
                <a:defRPr/>
              </a:pPr>
              <a:t>26</a:t>
            </a:fld>
            <a:endParaRPr lang="de-DE" altLang="de-DE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B838BCD0-300D-E894-F681-63F5D0B44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564" y="1422338"/>
            <a:ext cx="6099172" cy="1311384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4910B95A-9097-A385-DF8C-DAAC1329EA63}"/>
              </a:ext>
            </a:extLst>
          </p:cNvPr>
          <p:cNvSpPr/>
          <p:nvPr/>
        </p:nvSpPr>
        <p:spPr bwMode="auto">
          <a:xfrm>
            <a:off x="5009127" y="1458022"/>
            <a:ext cx="1226634" cy="878716"/>
          </a:xfrm>
          <a:prstGeom prst="rect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1800" err="1">
              <a:latin typeface="+mn-lt"/>
              <a:ea typeface="ＭＳ Ｐゴシック" charset="-128"/>
            </a:endParaRP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0063495B-7DAD-3AF3-DDFF-B293EFBE998F}"/>
              </a:ext>
            </a:extLst>
          </p:cNvPr>
          <p:cNvSpPr/>
          <p:nvPr/>
        </p:nvSpPr>
        <p:spPr bwMode="auto">
          <a:xfrm>
            <a:off x="6293747" y="1458022"/>
            <a:ext cx="1851104" cy="878716"/>
          </a:xfrm>
          <a:prstGeom prst="rect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1800" err="1">
              <a:latin typeface="+mn-lt"/>
              <a:ea typeface="ＭＳ Ｐゴシック" charset="-128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127163DA-73C0-A639-9847-A19A6A24C238}"/>
              </a:ext>
            </a:extLst>
          </p:cNvPr>
          <p:cNvSpPr/>
          <p:nvPr/>
        </p:nvSpPr>
        <p:spPr bwMode="auto">
          <a:xfrm>
            <a:off x="2917278" y="1939752"/>
            <a:ext cx="668954" cy="343457"/>
          </a:xfrm>
          <a:prstGeom prst="rect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1800" err="1">
              <a:latin typeface="+mn-lt"/>
              <a:ea typeface="ＭＳ Ｐゴシック" charset="-128"/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BB526C1F-2B53-E789-18D7-27D15E70A635}"/>
              </a:ext>
            </a:extLst>
          </p:cNvPr>
          <p:cNvSpPr/>
          <p:nvPr/>
        </p:nvSpPr>
        <p:spPr bwMode="auto">
          <a:xfrm>
            <a:off x="2917278" y="1465458"/>
            <a:ext cx="668954" cy="343457"/>
          </a:xfrm>
          <a:prstGeom prst="rect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1800" err="1">
              <a:latin typeface="+mn-lt"/>
              <a:ea typeface="ＭＳ Ｐゴシック" charset="-128"/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A26DFFE5-A2B3-DDE6-5CD4-225E6FC446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66"/>
          <a:stretch/>
        </p:blipFill>
        <p:spPr>
          <a:xfrm>
            <a:off x="3858322" y="1445198"/>
            <a:ext cx="4237370" cy="2335639"/>
          </a:xfrm>
          <a:prstGeom prst="rect">
            <a:avLst/>
          </a:prstGeom>
        </p:spPr>
      </p:pic>
      <p:sp>
        <p:nvSpPr>
          <p:cNvPr id="27" name="Rechteck 26">
            <a:extLst>
              <a:ext uri="{FF2B5EF4-FFF2-40B4-BE49-F238E27FC236}">
                <a16:creationId xmlns:a16="http://schemas.microsoft.com/office/drawing/2014/main" id="{B77D4B7E-40F8-7E1F-EBB4-34F414D62E14}"/>
              </a:ext>
            </a:extLst>
          </p:cNvPr>
          <p:cNvSpPr/>
          <p:nvPr/>
        </p:nvSpPr>
        <p:spPr bwMode="auto">
          <a:xfrm>
            <a:off x="5009126" y="2066129"/>
            <a:ext cx="2123193" cy="310754"/>
          </a:xfrm>
          <a:prstGeom prst="rect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1800" err="1">
              <a:latin typeface="+mn-lt"/>
              <a:ea typeface="ＭＳ Ｐゴシック" charset="-128"/>
            </a:endParaRP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ABACC0B5-475F-2D49-B388-895ACAA58F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40"/>
          <a:stretch/>
        </p:blipFill>
        <p:spPr>
          <a:xfrm>
            <a:off x="5052004" y="2088989"/>
            <a:ext cx="2777062" cy="225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7" grpId="0" animBg="1"/>
      <p:bldP spid="27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000" b="1" dirty="0">
                <a:solidFill>
                  <a:schemeClr val="accent1"/>
                </a:solidFill>
              </a:rPr>
              <a:t>Daily Routine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9749" y="1214437"/>
            <a:ext cx="4121461" cy="3571665"/>
          </a:xfrm>
        </p:spPr>
        <p:txBody>
          <a:bodyPr numCol="1"/>
          <a:lstStyle/>
          <a:p>
            <a:pPr>
              <a:buFont typeface="Wingdings" panose="05000000000000000000" pitchFamily="2" charset="2"/>
              <a:buChar char="ü"/>
            </a:pPr>
            <a:r>
              <a:rPr lang="de-DE" sz="1400" dirty="0"/>
              <a:t>Instrument </a:t>
            </a:r>
            <a:r>
              <a:rPr lang="de-DE" sz="1400" dirty="0" err="1"/>
              <a:t>readiness</a:t>
            </a:r>
            <a:endParaRPr lang="de-DE" sz="1400" dirty="0"/>
          </a:p>
          <a:p>
            <a:pPr>
              <a:buFont typeface="Wingdings" panose="05000000000000000000" pitchFamily="2" charset="2"/>
              <a:buChar char="ü"/>
            </a:pPr>
            <a:r>
              <a:rPr lang="de-DE" sz="1400" dirty="0"/>
              <a:t>At least 2 blank </a:t>
            </a:r>
            <a:r>
              <a:rPr lang="de-DE" sz="1400" dirty="0" err="1"/>
              <a:t>measurements</a:t>
            </a:r>
            <a:endParaRPr lang="de-DE" sz="1400" dirty="0"/>
          </a:p>
          <a:p>
            <a:pPr>
              <a:buFont typeface="Wingdings" panose="05000000000000000000" pitchFamily="2" charset="2"/>
              <a:buChar char="ü"/>
            </a:pPr>
            <a:r>
              <a:rPr lang="de-DE" sz="1400" dirty="0"/>
              <a:t>At least 2 </a:t>
            </a:r>
            <a:r>
              <a:rPr lang="de-DE" sz="1400" dirty="0" err="1"/>
              <a:t>RunIn</a:t>
            </a:r>
            <a:r>
              <a:rPr lang="de-DE" sz="1400" dirty="0"/>
              <a:t> </a:t>
            </a:r>
            <a:r>
              <a:rPr lang="de-DE" sz="1400" dirty="0" err="1"/>
              <a:t>measurements</a:t>
            </a:r>
            <a:endParaRPr lang="de-DE" sz="1400" dirty="0"/>
          </a:p>
          <a:p>
            <a:pPr>
              <a:buFont typeface="Wingdings" panose="05000000000000000000" pitchFamily="2" charset="2"/>
              <a:buChar char="ü"/>
            </a:pPr>
            <a:r>
              <a:rPr lang="de-DE" sz="1400" dirty="0"/>
              <a:t>Measurement </a:t>
            </a:r>
            <a:r>
              <a:rPr lang="de-DE" sz="1400" dirty="0" err="1"/>
              <a:t>of</a:t>
            </a:r>
            <a:r>
              <a:rPr lang="de-DE" sz="1400" dirty="0"/>
              <a:t> at least 3 </a:t>
            </a:r>
            <a:r>
              <a:rPr lang="de-DE" sz="1400" dirty="0" err="1"/>
              <a:t>standard</a:t>
            </a:r>
            <a:r>
              <a:rPr lang="de-DE" sz="1400" dirty="0"/>
              <a:t> </a:t>
            </a:r>
            <a:r>
              <a:rPr lang="de-DE" sz="1400" dirty="0" err="1"/>
              <a:t>samples</a:t>
            </a:r>
            <a:br>
              <a:rPr lang="de-DE" sz="1400" dirty="0"/>
            </a:b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determination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daily</a:t>
            </a:r>
            <a:r>
              <a:rPr lang="de-DE" sz="1400" dirty="0"/>
              <a:t> </a:t>
            </a:r>
            <a:r>
              <a:rPr lang="de-DE" sz="1400" dirty="0" err="1"/>
              <a:t>factor</a:t>
            </a:r>
            <a:endParaRPr lang="de-DE" sz="14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de-DE" sz="1400" dirty="0"/>
              <a:t>Daily </a:t>
            </a:r>
            <a:r>
              <a:rPr lang="de-DE" sz="1400" dirty="0" err="1"/>
              <a:t>factor</a:t>
            </a:r>
            <a:r>
              <a:rPr lang="de-DE" sz="1400" dirty="0"/>
              <a:t> </a:t>
            </a:r>
            <a:r>
              <a:rPr lang="de-DE" sz="1400" dirty="0" err="1"/>
              <a:t>between</a:t>
            </a:r>
            <a:r>
              <a:rPr lang="de-DE" sz="1400" dirty="0"/>
              <a:t> 0.900 and 1.100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sz="1400" dirty="0" err="1"/>
              <a:t>Difference</a:t>
            </a:r>
            <a:r>
              <a:rPr lang="de-DE" sz="1400" dirty="0"/>
              <a:t> </a:t>
            </a:r>
            <a:r>
              <a:rPr lang="de-DE" sz="1400" dirty="0" err="1"/>
              <a:t>between</a:t>
            </a:r>
            <a:r>
              <a:rPr lang="de-DE" sz="1400" dirty="0"/>
              <a:t> </a:t>
            </a:r>
            <a:r>
              <a:rPr lang="de-DE" sz="1400" dirty="0" err="1"/>
              <a:t>two</a:t>
            </a:r>
            <a:r>
              <a:rPr lang="de-DE" sz="1400" dirty="0"/>
              <a:t> </a:t>
            </a:r>
            <a:r>
              <a:rPr lang="de-DE" sz="1400" dirty="0" err="1"/>
              <a:t>values</a:t>
            </a:r>
            <a:r>
              <a:rPr lang="de-DE" sz="1400" dirty="0"/>
              <a:t> &lt;0.010</a:t>
            </a:r>
          </a:p>
          <a:p>
            <a:r>
              <a:rPr lang="de-DE" sz="1400" dirty="0" err="1"/>
              <a:t>Familiar</a:t>
            </a:r>
            <a:r>
              <a:rPr lang="de-DE" sz="1400" dirty="0"/>
              <a:t> </a:t>
            </a:r>
            <a:r>
              <a:rPr lang="de-DE" sz="1400" dirty="0" err="1"/>
              <a:t>sounds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instrument</a:t>
            </a:r>
            <a:endParaRPr lang="de-DE" sz="1400" dirty="0"/>
          </a:p>
          <a:p>
            <a:endParaRPr lang="de-DE" sz="1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6743D9-8DA0-4B3C-B050-AB8FC75C168D}" type="slidenum">
              <a:rPr lang="de-DE" altLang="de-DE" smtClean="0"/>
              <a:pPr>
                <a:defRPr/>
              </a:pPr>
              <a:t>27</a:t>
            </a:fld>
            <a:endParaRPr lang="de-DE" alt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590341B-E017-0B58-B8D8-92CF0AE8C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2111" y="1905582"/>
            <a:ext cx="4402891" cy="1623511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BBAC5290-7D85-28CC-2D39-1104EDC01057}"/>
              </a:ext>
            </a:extLst>
          </p:cNvPr>
          <p:cNvSpPr/>
          <p:nvPr/>
        </p:nvSpPr>
        <p:spPr bwMode="auto">
          <a:xfrm>
            <a:off x="5120758" y="2783342"/>
            <a:ext cx="3639639" cy="651234"/>
          </a:xfrm>
          <a:prstGeom prst="rect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1800" err="1">
              <a:latin typeface="+mn-lt"/>
              <a:ea typeface="ＭＳ Ｐゴシック" charset="-128"/>
            </a:endParaRP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E00AD3AA-0154-0318-B108-D01530C473DD}"/>
              </a:ext>
            </a:extLst>
          </p:cNvPr>
          <p:cNvSpPr txBox="1">
            <a:spLocks/>
          </p:cNvSpPr>
          <p:nvPr/>
        </p:nvSpPr>
        <p:spPr bwMode="auto">
          <a:xfrm>
            <a:off x="539748" y="1214436"/>
            <a:ext cx="4121461" cy="2314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90500" indent="-1905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Times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1905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686867"/>
              </a:buClr>
              <a:buFont typeface="Times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952500" indent="-1905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686867"/>
              </a:buClr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3pPr>
            <a:lvl4pPr marL="1333500" indent="-1905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686867"/>
              </a:buClr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1714500" indent="-1905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686867"/>
              </a:buClr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171700" indent="-1905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686867"/>
              </a:buClr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628900" indent="-1905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686867"/>
              </a:buClr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086100" indent="-1905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686867"/>
              </a:buClr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543300" indent="-1905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686867"/>
              </a:buClr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de-DE" sz="1400" kern="0" dirty="0"/>
              <a:t>Instrument </a:t>
            </a:r>
            <a:r>
              <a:rPr lang="de-DE" sz="1400" kern="0" dirty="0" err="1"/>
              <a:t>readiness</a:t>
            </a:r>
            <a:endParaRPr lang="de-DE" sz="1400" kern="0" dirty="0"/>
          </a:p>
          <a:p>
            <a:pPr>
              <a:buFont typeface="Wingdings" panose="05000000000000000000" pitchFamily="2" charset="2"/>
              <a:buChar char="ü"/>
            </a:pPr>
            <a:r>
              <a:rPr lang="de-DE" sz="1400" kern="0" dirty="0"/>
              <a:t>At least 2 blank </a:t>
            </a:r>
            <a:r>
              <a:rPr lang="de-DE" sz="1400" kern="0" dirty="0" err="1"/>
              <a:t>measurements</a:t>
            </a:r>
            <a:endParaRPr lang="de-DE" sz="1400" kern="0" dirty="0"/>
          </a:p>
          <a:p>
            <a:pPr>
              <a:buFont typeface="Wingdings" panose="05000000000000000000" pitchFamily="2" charset="2"/>
              <a:buChar char="ü"/>
            </a:pPr>
            <a:r>
              <a:rPr lang="de-DE" sz="1400" kern="0" dirty="0"/>
              <a:t>At least 2 </a:t>
            </a:r>
            <a:r>
              <a:rPr lang="de-DE" sz="1400" kern="0" dirty="0" err="1"/>
              <a:t>RunIn</a:t>
            </a:r>
            <a:r>
              <a:rPr lang="de-DE" sz="1400" kern="0" dirty="0"/>
              <a:t> </a:t>
            </a:r>
            <a:r>
              <a:rPr lang="de-DE" sz="1400" kern="0" dirty="0" err="1"/>
              <a:t>measurements</a:t>
            </a:r>
            <a:endParaRPr lang="de-DE" sz="1400" kern="0" dirty="0"/>
          </a:p>
          <a:p>
            <a:pPr>
              <a:buFont typeface="Wingdings" panose="05000000000000000000" pitchFamily="2" charset="2"/>
              <a:buChar char="ü"/>
            </a:pPr>
            <a:r>
              <a:rPr lang="de-DE" sz="1400" kern="0" dirty="0"/>
              <a:t>Measurement </a:t>
            </a:r>
            <a:r>
              <a:rPr lang="de-DE" sz="1400" kern="0" dirty="0" err="1"/>
              <a:t>for</a:t>
            </a:r>
            <a:r>
              <a:rPr lang="de-DE" sz="1400" kern="0" dirty="0"/>
              <a:t> </a:t>
            </a:r>
            <a:r>
              <a:rPr lang="de-DE" sz="1400" kern="0" dirty="0" err="1"/>
              <a:t>daily</a:t>
            </a:r>
            <a:r>
              <a:rPr lang="de-DE" sz="1400" kern="0" dirty="0"/>
              <a:t> </a:t>
            </a:r>
            <a:r>
              <a:rPr lang="de-DE" sz="1400" kern="0" dirty="0" err="1"/>
              <a:t>factor</a:t>
            </a:r>
            <a:endParaRPr lang="de-DE" sz="1400" kern="0" dirty="0"/>
          </a:p>
          <a:p>
            <a:pPr>
              <a:buFont typeface="Wingdings" panose="05000000000000000000" pitchFamily="2" charset="2"/>
              <a:buChar char="ü"/>
            </a:pPr>
            <a:r>
              <a:rPr lang="de-DE" sz="1400" kern="0" dirty="0" err="1"/>
              <a:t>Familiar</a:t>
            </a:r>
            <a:r>
              <a:rPr lang="de-DE" sz="1400" kern="0" dirty="0"/>
              <a:t> </a:t>
            </a:r>
            <a:r>
              <a:rPr lang="de-DE" sz="1400" kern="0" dirty="0" err="1"/>
              <a:t>sounds</a:t>
            </a:r>
            <a:r>
              <a:rPr lang="de-DE" sz="1400" kern="0" dirty="0"/>
              <a:t> </a:t>
            </a:r>
            <a:r>
              <a:rPr lang="de-DE" sz="1400" kern="0" dirty="0" err="1"/>
              <a:t>of</a:t>
            </a:r>
            <a:r>
              <a:rPr lang="de-DE" sz="1400" kern="0" dirty="0"/>
              <a:t> </a:t>
            </a:r>
            <a:r>
              <a:rPr lang="de-DE" sz="1400" kern="0" dirty="0" err="1"/>
              <a:t>instrument</a:t>
            </a:r>
            <a:endParaRPr lang="de-DE" sz="1400" kern="0" dirty="0"/>
          </a:p>
          <a:p>
            <a:endParaRPr lang="de-DE" sz="1400" kern="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de-DE" sz="1400" kern="0" dirty="0"/>
              <a:t>Instrument </a:t>
            </a:r>
            <a:r>
              <a:rPr lang="de-DE" sz="1400" kern="0" dirty="0" err="1"/>
              <a:t>ready</a:t>
            </a:r>
            <a:r>
              <a:rPr lang="de-DE" sz="1400" kern="0" dirty="0"/>
              <a:t> </a:t>
            </a:r>
            <a:r>
              <a:rPr lang="de-DE" sz="1400" kern="0" dirty="0" err="1"/>
              <a:t>for</a:t>
            </a:r>
            <a:r>
              <a:rPr lang="de-DE" sz="1400" kern="0" dirty="0"/>
              <a:t> sample </a:t>
            </a:r>
            <a:r>
              <a:rPr lang="de-DE" sz="1400" kern="0" dirty="0" err="1"/>
              <a:t>sequence</a:t>
            </a:r>
            <a:endParaRPr lang="de-DE" sz="1400" kern="0" dirty="0"/>
          </a:p>
          <a:p>
            <a:pPr lvl="1">
              <a:buFont typeface="Wingdings" panose="05000000000000000000" pitchFamily="2" charset="2"/>
              <a:buChar char="Ø"/>
            </a:pPr>
            <a:endParaRPr lang="de-DE" sz="1400" kern="0" dirty="0"/>
          </a:p>
        </p:txBody>
      </p:sp>
    </p:spTree>
    <p:extLst>
      <p:ext uri="{BB962C8B-B14F-4D97-AF65-F5344CB8AC3E}">
        <p14:creationId xmlns:p14="http://schemas.microsoft.com/office/powerpoint/2010/main" val="300958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  <p:bldP spid="7" grpId="1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Elementar – Tradition means trust</a:t>
            </a:r>
            <a:endParaRPr lang="en-US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lvl="0"/>
            <a:r>
              <a:rPr lang="en-US" b="1" dirty="0"/>
              <a:t>The inventor of the elemental </a:t>
            </a:r>
            <a:r>
              <a:rPr lang="en-US" b="1" dirty="0" err="1"/>
              <a:t>analyser</a:t>
            </a:r>
            <a:r>
              <a:rPr lang="en-US" b="1" dirty="0"/>
              <a:t>!</a:t>
            </a:r>
            <a:endParaRPr lang="de-DE" dirty="0"/>
          </a:p>
          <a:p>
            <a:pPr marL="381000" lvl="1" indent="0">
              <a:buNone/>
            </a:pPr>
            <a:r>
              <a:rPr lang="en-US" dirty="0"/>
              <a:t>The first automated elemental </a:t>
            </a:r>
            <a:r>
              <a:rPr lang="en-US" dirty="0" err="1"/>
              <a:t>analyser</a:t>
            </a:r>
            <a:r>
              <a:rPr lang="en-US" dirty="0"/>
              <a:t> was developed in Hanau, </a:t>
            </a:r>
            <a:r>
              <a:rPr lang="en-US" b="1" dirty="0"/>
              <a:t>our predecessor </a:t>
            </a:r>
            <a:r>
              <a:rPr lang="en-US" b="1" dirty="0" err="1"/>
              <a:t>Heraeus</a:t>
            </a:r>
            <a:r>
              <a:rPr lang="en-US" b="1" dirty="0"/>
              <a:t> invented the elemental </a:t>
            </a:r>
            <a:r>
              <a:rPr lang="en-US" b="1" dirty="0" err="1"/>
              <a:t>analyser</a:t>
            </a:r>
            <a:r>
              <a:rPr lang="en-US" b="1" dirty="0"/>
              <a:t>!</a:t>
            </a:r>
          </a:p>
          <a:p>
            <a:pPr marL="381000" lvl="1" indent="0">
              <a:buNone/>
            </a:pPr>
            <a:r>
              <a:rPr lang="en-US" dirty="0"/>
              <a:t> </a:t>
            </a:r>
          </a:p>
          <a:p>
            <a:r>
              <a:rPr lang="en-US" b="1" dirty="0"/>
              <a:t>We are a strong family</a:t>
            </a:r>
            <a:endParaRPr lang="de-DE" dirty="0"/>
          </a:p>
          <a:p>
            <a:pPr marL="381000" lvl="1" indent="0">
              <a:buNone/>
            </a:pPr>
            <a:r>
              <a:rPr lang="en-US" dirty="0"/>
              <a:t>Family-owned enterprise without the uncertainties of a sudden change in ownership, organizational structures and management.</a:t>
            </a:r>
            <a:endParaRPr lang="de-DE" dirty="0"/>
          </a:p>
          <a:p>
            <a:endParaRPr lang="en-US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33FA54-2FA1-45B7-A0CE-D11544CEFCA4}" type="slidenum">
              <a:rPr lang="de-DE" altLang="de-DE" smtClean="0"/>
              <a:pPr>
                <a:defRPr/>
              </a:pPr>
              <a:t>3</a:t>
            </a:fld>
            <a:endParaRPr lang="de-DE" altLang="de-DE"/>
          </a:p>
        </p:txBody>
      </p:sp>
      <p:pic>
        <p:nvPicPr>
          <p:cNvPr id="1026" name="Grafik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2670"/>
            <a:ext cx="2527300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/>
        </p:nvSpPr>
        <p:spPr>
          <a:xfrm>
            <a:off x="0" y="2523182"/>
            <a:ext cx="28667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 err="1">
                <a:latin typeface="Tahoma"/>
              </a:rPr>
              <a:t>Heraeus</a:t>
            </a:r>
            <a:r>
              <a:rPr lang="en-US" sz="1000" i="1" dirty="0">
                <a:latin typeface="Tahoma"/>
              </a:rPr>
              <a:t> historic elemental analyzer, type "CH </a:t>
            </a:r>
            <a:r>
              <a:rPr lang="en-US" sz="1000" i="1" dirty="0" err="1">
                <a:latin typeface="Tahoma"/>
              </a:rPr>
              <a:t>Analysator</a:t>
            </a:r>
            <a:r>
              <a:rPr lang="en-US" sz="1000" i="1" dirty="0">
                <a:latin typeface="Tahoma"/>
              </a:rPr>
              <a:t>", </a:t>
            </a:r>
            <a:r>
              <a:rPr lang="en-US" sz="1000" b="1" i="1" dirty="0">
                <a:latin typeface="Tahoma"/>
              </a:rPr>
              <a:t>construction year 1932</a:t>
            </a:r>
            <a:r>
              <a:rPr lang="en-US" sz="1000" i="1" dirty="0">
                <a:latin typeface="Tahoma"/>
              </a:rPr>
              <a:t>. The worldwide first elemental analyzer with electrical furnaces.</a:t>
            </a:r>
            <a:endParaRPr lang="en-US" sz="1000" dirty="0">
              <a:latin typeface="Tahoma"/>
            </a:endParaRPr>
          </a:p>
        </p:txBody>
      </p:sp>
      <p:pic>
        <p:nvPicPr>
          <p:cNvPr id="9" name="Picture 8" descr="P:\Marketing\Corporate Design\Elementar\Bildwelt\elementar_bildwelt\Bildwelt mit Texten_screen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31068"/>
            <a:ext cx="2703754" cy="191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0301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Elementar – Tradition means trust</a:t>
            </a:r>
            <a:endParaRPr lang="en-US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lvl="0"/>
            <a:r>
              <a:rPr lang="en-US" sz="1400" b="1" dirty="0"/>
              <a:t>Quality made in Germany</a:t>
            </a:r>
            <a:endParaRPr lang="de-DE" sz="1400" dirty="0"/>
          </a:p>
          <a:p>
            <a:pPr marL="381000" lvl="1" indent="0">
              <a:buNone/>
            </a:pPr>
            <a:r>
              <a:rPr lang="en-US" sz="1400" b="1" dirty="0"/>
              <a:t>All </a:t>
            </a:r>
            <a:r>
              <a:rPr lang="en-US" sz="1400" dirty="0"/>
              <a:t>instruments are manufactured in our headquarter in Hanau - quality made in Germany by ELEMENTAR. This ensures highest quality and reliability for the users. Competitors often just sell their label while the production is located somewhere else.</a:t>
            </a:r>
          </a:p>
          <a:p>
            <a:pPr marL="381000" lvl="1" indent="0">
              <a:buNone/>
            </a:pPr>
            <a:endParaRPr lang="en-US" sz="1400" dirty="0"/>
          </a:p>
          <a:p>
            <a:pPr lvl="0"/>
            <a:r>
              <a:rPr lang="en-US" sz="1400" b="1" dirty="0"/>
              <a:t>100 % dedicated to elemental analysis</a:t>
            </a:r>
            <a:endParaRPr lang="de-DE" sz="1400" dirty="0"/>
          </a:p>
          <a:p>
            <a:pPr marL="381000" lvl="1" indent="0">
              <a:buNone/>
            </a:pPr>
            <a:r>
              <a:rPr lang="en-US" sz="1400" dirty="0"/>
              <a:t>Due to </a:t>
            </a:r>
            <a:r>
              <a:rPr lang="en-US" sz="1400" b="1" dirty="0"/>
              <a:t>our 100 % dedication to combustion type elemental analyzers</a:t>
            </a:r>
            <a:r>
              <a:rPr lang="en-US" sz="1400" dirty="0"/>
              <a:t> we are able to provide a large variety of instruments in this segment. The customer has the choice to select according to his specific needs in performance and price.</a:t>
            </a:r>
            <a:endParaRPr lang="de-DE" sz="1400" dirty="0"/>
          </a:p>
          <a:p>
            <a:endParaRPr lang="de-DE" sz="1400" dirty="0"/>
          </a:p>
          <a:p>
            <a:endParaRPr lang="en-US" sz="1400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33FA54-2FA1-45B7-A0CE-D11544CEFCA4}" type="slidenum">
              <a:rPr lang="de-DE" altLang="de-DE" smtClean="0"/>
              <a:pPr>
                <a:defRPr/>
              </a:pPr>
              <a:t>4</a:t>
            </a:fld>
            <a:endParaRPr lang="de-DE" altLang="de-DE"/>
          </a:p>
        </p:txBody>
      </p:sp>
      <p:pic>
        <p:nvPicPr>
          <p:cNvPr id="7" name="Picture 2" descr="P:\Marketing\Fotos\Art-Kon-Tor\DVD_02\reportage\produktion\IMG_67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968"/>
          <a:stretch/>
        </p:blipFill>
        <p:spPr bwMode="auto">
          <a:xfrm>
            <a:off x="549275" y="1203133"/>
            <a:ext cx="2298703" cy="128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P:\Marketing\Fotos\Art-Kon-Tor\DVD_02\reportage\produktion\IMG_629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9274" y="2619832"/>
            <a:ext cx="2298247" cy="125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062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Elementar – technological leadership</a:t>
            </a:r>
            <a:endParaRPr lang="en-US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lvl="0"/>
            <a:r>
              <a:rPr lang="en-GB" sz="1400" b="1" dirty="0" err="1"/>
              <a:t>Longterm</a:t>
            </a:r>
            <a:r>
              <a:rPr lang="en-GB" sz="1400" b="1" dirty="0"/>
              <a:t> stability and reliability of the calibration</a:t>
            </a:r>
            <a:endParaRPr lang="de-DE" sz="1400" dirty="0"/>
          </a:p>
          <a:p>
            <a:pPr marL="381000" lvl="1" indent="0">
              <a:buNone/>
            </a:pPr>
            <a:r>
              <a:rPr lang="en-GB" sz="1400" dirty="0"/>
              <a:t>Stability of the calibration is in the range of several months up to years. </a:t>
            </a:r>
            <a:r>
              <a:rPr lang="en-US" sz="1400" dirty="0"/>
              <a:t>The straightforward and robust basic concept make the ELEMENTAR </a:t>
            </a:r>
            <a:r>
              <a:rPr lang="en-US" sz="1400" dirty="0" err="1"/>
              <a:t>analysers</a:t>
            </a:r>
            <a:r>
              <a:rPr lang="en-US" sz="1400" dirty="0"/>
              <a:t> real working horses in the laboratory routine.</a:t>
            </a:r>
          </a:p>
          <a:p>
            <a:pPr marL="381000" lvl="1" indent="0">
              <a:buNone/>
            </a:pPr>
            <a:endParaRPr lang="de-DE" sz="1400" dirty="0"/>
          </a:p>
          <a:p>
            <a:pPr lvl="0"/>
            <a:r>
              <a:rPr lang="en-GB" sz="1400" b="1" dirty="0"/>
              <a:t>Blank-free</a:t>
            </a:r>
            <a:endParaRPr lang="de-DE" sz="1400" dirty="0"/>
          </a:p>
          <a:p>
            <a:pPr marL="381000" lvl="1" indent="0">
              <a:buNone/>
            </a:pPr>
            <a:r>
              <a:rPr lang="en-GB" sz="1400" dirty="0"/>
              <a:t>The blank free sample transfer using the patented ELEMENTAR ball valve eliminates all interferences from ambient air from the analysis results and guarantees highest accuracy.</a:t>
            </a:r>
            <a:endParaRPr lang="de-DE" sz="1400" dirty="0"/>
          </a:p>
          <a:p>
            <a:endParaRPr lang="en-US" sz="140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33FA54-2FA1-45B7-A0CE-D11544CEFCA4}" type="slidenum">
              <a:rPr lang="de-DE" altLang="de-DE" smtClean="0"/>
              <a:pPr>
                <a:defRPr/>
              </a:pPr>
              <a:t>5</a:t>
            </a:fld>
            <a:endParaRPr lang="de-DE" alt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" y="1219319"/>
            <a:ext cx="2364105" cy="2322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7253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Slide-out furnace and clamp connections</a:t>
            </a:r>
            <a:endParaRPr lang="en-US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lvl="0"/>
            <a:r>
              <a:rPr lang="en-GB" sz="1400" b="1" dirty="0"/>
              <a:t>Analysis of all combustion gases</a:t>
            </a:r>
            <a:endParaRPr lang="de-DE" sz="1400" dirty="0"/>
          </a:p>
          <a:p>
            <a:pPr marL="381000" lvl="1" indent="0">
              <a:buNone/>
            </a:pPr>
            <a:r>
              <a:rPr lang="en-GB" sz="1400" dirty="0"/>
              <a:t>All of the sample gas produced from combustion or pyrolysis is directed to a single thermal conductivity detector (TCD) without "gas splitting". This ensures quantitative and matrix-independent determination of element concentrations even in slowly digesting or difficult to digest substances.</a:t>
            </a:r>
          </a:p>
          <a:p>
            <a:pPr marL="381000" lvl="1" indent="0">
              <a:buNone/>
            </a:pPr>
            <a:endParaRPr lang="de-DE" sz="1400" dirty="0"/>
          </a:p>
          <a:p>
            <a:pPr lvl="0"/>
            <a:r>
              <a:rPr lang="en-GB" sz="1400" b="1" dirty="0"/>
              <a:t>Easy maintenance</a:t>
            </a:r>
            <a:endParaRPr lang="de-DE" sz="1400" dirty="0"/>
          </a:p>
          <a:p>
            <a:pPr marL="381000" lvl="1" indent="0">
              <a:buNone/>
            </a:pPr>
            <a:r>
              <a:rPr lang="en-GB" sz="1400" dirty="0"/>
              <a:t>Easy-to-use clamp connections provide reliable sealing and at the same time make maintenance easy and straightforward. The slide-out furnaces make exchange of reagents a quick and easy task.</a:t>
            </a:r>
            <a:endParaRPr lang="de-DE" sz="1400" dirty="0"/>
          </a:p>
          <a:p>
            <a:endParaRPr lang="en-US" sz="1400" dirty="0"/>
          </a:p>
          <a:p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33FA54-2FA1-45B7-A0CE-D11544CEFCA4}" type="slidenum">
              <a:rPr lang="de-DE" altLang="de-DE" smtClean="0"/>
              <a:pPr>
                <a:defRPr/>
              </a:pPr>
              <a:t>6</a:t>
            </a:fld>
            <a:endParaRPr lang="de-DE" altLang="de-DE"/>
          </a:p>
        </p:txBody>
      </p:sp>
      <p:pic>
        <p:nvPicPr>
          <p:cNvPr id="33794" name="Picture 2" descr="P:\Marketing\Fotos\UNICUBE\Vorschauen\Elementar-Unicube-Detail-gluehende-Rohre-57599_Vorscha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43054"/>
            <a:ext cx="2592288" cy="1720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0" y="2772052"/>
            <a:ext cx="2376264" cy="2358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617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Elementar – Tradition means trust</a:t>
            </a:r>
            <a:endParaRPr lang="en-US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lvl="0"/>
            <a:r>
              <a:rPr lang="en-US" sz="1400" b="1" dirty="0"/>
              <a:t>Long-term orientation</a:t>
            </a:r>
          </a:p>
          <a:p>
            <a:pPr marL="381000" lvl="1" indent="0">
              <a:buNone/>
            </a:pPr>
            <a:r>
              <a:rPr lang="en-US" sz="1400" dirty="0"/>
              <a:t>ELEMENTAR is long term oriented. Spare parts are provided for a </a:t>
            </a:r>
            <a:r>
              <a:rPr lang="en-US" sz="1400" dirty="0" err="1"/>
              <a:t>minmum</a:t>
            </a:r>
            <a:r>
              <a:rPr lang="en-US" sz="1400" dirty="0"/>
              <a:t> of 10 years – also after production stop of an instrument – but also older instruments continue to get technical support. Some of them are in operation for 30 years and more.</a:t>
            </a:r>
          </a:p>
          <a:p>
            <a:pPr marL="381000" lvl="1" indent="0">
              <a:buNone/>
            </a:pPr>
            <a:endParaRPr lang="en-US" sz="1400" b="1" dirty="0"/>
          </a:p>
          <a:p>
            <a:pPr lvl="0"/>
            <a:r>
              <a:rPr lang="en-US" sz="1400" b="1" dirty="0"/>
              <a:t>Customer focused</a:t>
            </a:r>
          </a:p>
          <a:p>
            <a:pPr marL="381000" lvl="1" indent="0">
              <a:buNone/>
            </a:pPr>
            <a:r>
              <a:rPr lang="en-US" sz="1400" dirty="0"/>
              <a:t>Our inside, sales and service teams are dedicated to providing creative and personalized solutions for you</a:t>
            </a:r>
          </a:p>
          <a:p>
            <a:pPr marL="0" lvl="0" indent="0">
              <a:buNone/>
            </a:pPr>
            <a:endParaRPr lang="de-DE" sz="140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33FA54-2FA1-45B7-A0CE-D11544CEFCA4}" type="slidenum">
              <a:rPr lang="de-DE" altLang="de-DE" smtClean="0"/>
              <a:pPr>
                <a:defRPr/>
              </a:pPr>
              <a:t>7</a:t>
            </a:fld>
            <a:endParaRPr lang="de-DE" altLang="de-DE"/>
          </a:p>
        </p:txBody>
      </p:sp>
      <p:sp>
        <p:nvSpPr>
          <p:cNvPr id="8" name="AutoShape 2" descr="Bildergebnis für shake hand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4" descr="Bildergebnis für shake hand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" y="1303206"/>
            <a:ext cx="2743200" cy="188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8117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Hot Topics: Argon as Carrier Gas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55AB5E-861A-41BD-902B-625C55230398}" type="datetime1">
              <a:rPr lang="de-DE" altLang="de-DE" smtClean="0"/>
              <a:t>22.02.2023</a:t>
            </a:fld>
            <a:endParaRPr lang="en-US" alt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de-DE" dirty="0"/>
              <a:t>vario MAX cube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33FA54-2FA1-45B7-A0CE-D11544CEFCA4}" type="slidenum">
              <a:rPr lang="en-US" altLang="de-DE" smtClean="0"/>
              <a:pPr>
                <a:defRPr/>
              </a:pPr>
              <a:t>8</a:t>
            </a:fld>
            <a:endParaRPr lang="en-US" alt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14"/>
          </p:nvPr>
        </p:nvSpPr>
        <p:spPr>
          <a:xfrm>
            <a:off x="462013" y="915390"/>
            <a:ext cx="7854403" cy="3517900"/>
          </a:xfrm>
        </p:spPr>
        <p:txBody>
          <a:bodyPr/>
          <a:lstStyle/>
          <a:p>
            <a:r>
              <a:rPr lang="en-US" dirty="0"/>
              <a:t>Argon instead of Helium as a carrier gas to further reduce cost-per-sample </a:t>
            </a:r>
          </a:p>
          <a:p>
            <a:r>
              <a:rPr lang="en-US" dirty="0"/>
              <a:t>No time-consuming retrofit </a:t>
            </a:r>
          </a:p>
          <a:p>
            <a:r>
              <a:rPr lang="en-US" dirty="0"/>
              <a:t>Use of Argon has been scientifically proven for the analysis of soils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1" t="31274" r="35096" b="8598"/>
          <a:stretch/>
        </p:blipFill>
        <p:spPr bwMode="auto">
          <a:xfrm>
            <a:off x="1098119" y="2982289"/>
            <a:ext cx="961891" cy="134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30AFA2-5C88-8DB9-00AD-6D7561FFAB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6115" y="2455639"/>
            <a:ext cx="5459691" cy="23943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6595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0D8AC-32EE-4C3D-B932-CDBBA8FBC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Hot Topics: TOC methods, solids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042267-B9A1-4D38-A3F8-95876B98C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8A3C44-EF86-48DF-8FFF-73080BD816D4}" type="datetime1">
              <a:rPr lang="de-DE" altLang="de-DE" smtClean="0"/>
              <a:t>22.02.2023</a:t>
            </a:fld>
            <a:endParaRPr lang="de-DE" alt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2C6465-4B89-4DFB-890F-8E2AE53D8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vario MAX cube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73EC05-89ED-4920-A75B-95AA58D0B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33FA54-2FA1-45B7-A0CE-D11544CEFCA4}" type="slidenum">
              <a:rPr lang="de-DE" altLang="de-DE" smtClean="0"/>
              <a:pPr>
                <a:defRPr/>
              </a:pPr>
              <a:t>9</a:t>
            </a:fld>
            <a:endParaRPr lang="de-DE" altLang="de-D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3F9A87A-7EA3-45A4-A802-C3C95AE47E3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952853" y="1877164"/>
            <a:ext cx="2283147" cy="2538000"/>
          </a:xfrm>
        </p:spPr>
        <p:txBody>
          <a:bodyPr/>
          <a:lstStyle/>
          <a:p>
            <a:r>
              <a:rPr lang="en-US" dirty="0"/>
              <a:t>Organic carbon combusts from 450-650˚C</a:t>
            </a:r>
          </a:p>
          <a:p>
            <a:r>
              <a:rPr lang="en-US" dirty="0"/>
              <a:t>No prior acidification</a:t>
            </a:r>
          </a:p>
          <a:p>
            <a:r>
              <a:rPr lang="en-US" dirty="0"/>
              <a:t>All ash is removed with TIC remaining, or further ramping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D9F81FB-1844-4C68-9097-1F92EEEDEBD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9750" y="1678751"/>
            <a:ext cx="3223728" cy="2538878"/>
          </a:xfrm>
        </p:spPr>
        <p:txBody>
          <a:bodyPr/>
          <a:lstStyle/>
          <a:p>
            <a:r>
              <a:rPr lang="en-US" dirty="0"/>
              <a:t>In agreement with the international standard ISO 10694</a:t>
            </a:r>
          </a:p>
          <a:p>
            <a:r>
              <a:rPr lang="en-US" dirty="0"/>
              <a:t>Damaging to instrumentation</a:t>
            </a:r>
          </a:p>
          <a:p>
            <a:r>
              <a:rPr lang="en-US" dirty="0"/>
              <a:t>Time consuming sample prep</a:t>
            </a:r>
          </a:p>
          <a:p>
            <a:r>
              <a:rPr lang="en-US" dirty="0"/>
              <a:t>More robust consumables and parts available for this</a:t>
            </a:r>
          </a:p>
          <a:p>
            <a:r>
              <a:rPr lang="en-US" dirty="0"/>
              <a:t>Easy-switch solids module on TOC instruments</a:t>
            </a:r>
          </a:p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B91154E-9836-413A-AE8B-090E8F2F468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952853" y="1185197"/>
            <a:ext cx="3808800" cy="547223"/>
          </a:xfrm>
        </p:spPr>
        <p:txBody>
          <a:bodyPr/>
          <a:lstStyle/>
          <a:p>
            <a:r>
              <a:rPr lang="en-US" dirty="0"/>
              <a:t>Low Temperature/Ramping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949D985-F776-4EE0-BDE8-5E202BB69789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dirty="0"/>
              <a:t>External Acidification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8028720-45EC-FD7C-D0A3-EFF3F1182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000" y="1836884"/>
            <a:ext cx="2908000" cy="222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55550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MST_COLOR_1" val="0,0,0,Dunkel 1"/>
  <p:tag name="MIO_MST_COLOR_2" val="255,255,255,Hell 1"/>
  <p:tag name="MIO_MST_COLOR_3" val="104,104,104,Dunkel 2"/>
  <p:tag name="MIO_MST_COLOR_4" val="128,128,128,Hell 2"/>
  <p:tag name="MIO_MST_COLOR_5" val="214,36,38,Akzent 1"/>
  <p:tag name="MIO_MST_COLOR_6" val="113,177,41,Akzent 2"/>
  <p:tag name="MIO_MST_COLOR_7" val="0,115,171,Akzent 3"/>
  <p:tag name="MIO_MST_COLOR_8" val="247,204,0,Akzent 4"/>
  <p:tag name="MIO_MST_COLOR_9" val="104,104,104,Akzent 5"/>
  <p:tag name="MIO_MST_COLOR_10" val="236,116,5,Akzent 6"/>
  <p:tag name="MIO_MST_COLOR_11" val="0,115,171,"/>
  <p:tag name="MIO_MST_COLOR_12" val="247,204,0,"/>
  <p:tag name="MIO_PRESI_FIRST_SLIDENUMBER" val="1"/>
  <p:tag name="MIO_HDS" val="True"/>
  <p:tag name="MIO_EK" val="880"/>
  <p:tag name="MIO_UPDATE" val="True"/>
  <p:tag name="MIO_VERSION" val="11.06.2015 16:54:12"/>
  <p:tag name="MIO_DBID" val="E5F48D6B-FA42-4FE7-99B6-27CBA2DA2D9F"/>
  <p:tag name="MIO_LASTDOWNLOADED" val="23.06.2015 07:52:59"/>
  <p:tag name="MIO_OBJECTNAME" val="Elementar 16 : 9"/>
  <p:tag name="MIO_LASTEDITORNAME" val="Fabienne Texi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04ee7a06-6c63-401f-a807-fc1bdfabffcb"/>
  <p:tag name="MIO_EK" val="1336"/>
  <p:tag name="MIO_UPDATE" val="True"/>
  <p:tag name="MIO_VERSION" val="25.06.2015 18:39:04"/>
  <p:tag name="MIO_DBID" val="E5F48D6B-FA42-4FE7-99B6-27CBA2DA2D9F"/>
  <p:tag name="MIO_LASTDOWNLOADED" val="25.06.2015 18:39:02"/>
  <p:tag name="MIO_OBJECTNAME" val="vario MAX cube – runAr Technology"/>
  <p:tag name="MIO_LASTEDITORNAME" val="Fabienne Texier"/>
  <p:tag name="MIO_EK_DESIGN" val="880"/>
  <p:tag name="MIO_VERSION_DESIGN" val="11.06.2015 16:54:12"/>
  <p:tag name="MIO_DBID_DESIGN" val="E5F48D6B-FA42-4FE7-99B6-27CBA2DA2D9F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a16a37ed-e9e2-4c9d-b627-74e4b54420ab"/>
  <p:tag name="MIO_EK" val="2000"/>
  <p:tag name="MIO_UPDATE" val="True"/>
  <p:tag name="MIO_VERSION" val="06.10.2017 13:09:13"/>
  <p:tag name="MIO_DBID" val="E5F48D6B-FA42-4FE7-99B6-27CBA2DA2D9F"/>
  <p:tag name="MIO_LASTDOWNLOADED" val="19.01.2018 10:04:19"/>
  <p:tag name="MIO_OBJECTNAME" val="18"/>
  <p:tag name="MIO_LASTEDITORNAME" val="(Fabienne Texier)"/>
  <p:tag name="MIO_EK_DESIGN" val="1915"/>
  <p:tag name="MIO_VERSION_DESIGN" val="26.01.2017 18:10:19"/>
  <p:tag name="MIO_DBID_DESIGN" val="E5F48D6B-FA42-4FE7-99B6-27CBA2DA2D9F"/>
</p:tagLst>
</file>

<file path=ppt/theme/theme1.xml><?xml version="1.0" encoding="utf-8"?>
<a:theme xmlns:a="http://schemas.openxmlformats.org/drawingml/2006/main" name="elementar_ppt_master">
  <a:themeElements>
    <a:clrScheme name="Elementar">
      <a:dk1>
        <a:srgbClr val="000000"/>
      </a:dk1>
      <a:lt1>
        <a:srgbClr val="FFFFFF"/>
      </a:lt1>
      <a:dk2>
        <a:srgbClr val="686868"/>
      </a:dk2>
      <a:lt2>
        <a:srgbClr val="808080"/>
      </a:lt2>
      <a:accent1>
        <a:srgbClr val="D62426"/>
      </a:accent1>
      <a:accent2>
        <a:srgbClr val="71B129"/>
      </a:accent2>
      <a:accent3>
        <a:srgbClr val="0073AB"/>
      </a:accent3>
      <a:accent4>
        <a:srgbClr val="F7CC00"/>
      </a:accent4>
      <a:accent5>
        <a:srgbClr val="686868"/>
      </a:accent5>
      <a:accent6>
        <a:srgbClr val="EC7405"/>
      </a:accent6>
      <a:hlink>
        <a:srgbClr val="0073AB"/>
      </a:hlink>
      <a:folHlink>
        <a:srgbClr val="F7CC00"/>
      </a:folHlink>
    </a:clrScheme>
    <a:fontScheme name="Leere Präsentation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sz="1800" dirty="0" err="1" smtClean="0">
            <a:latin typeface="+mn-lt"/>
            <a:ea typeface="ＭＳ Ｐゴシック" charset="-128"/>
          </a:defRPr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lIns="0" tIns="0" rIns="0" bIns="0" rtlCol="0">
        <a:spAutoFit/>
      </a:bodyPr>
      <a:lstStyle>
        <a:defPPr>
          <a:defRPr sz="1800" dirty="0" err="1" smtClean="0">
            <a:latin typeface="+mn-lt"/>
          </a:defRPr>
        </a:defPPr>
      </a:lstStyle>
    </a:tx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3">
        <a:dk1>
          <a:srgbClr val="000000"/>
        </a:dk1>
        <a:lt1>
          <a:srgbClr val="FFFFFF"/>
        </a:lt1>
        <a:dk2>
          <a:srgbClr val="686868"/>
        </a:dk2>
        <a:lt2>
          <a:srgbClr val="808080"/>
        </a:lt2>
        <a:accent1>
          <a:srgbClr val="D62426"/>
        </a:accent1>
        <a:accent2>
          <a:srgbClr val="71B129"/>
        </a:accent2>
        <a:accent3>
          <a:srgbClr val="FFFFFF"/>
        </a:accent3>
        <a:accent4>
          <a:srgbClr val="000000"/>
        </a:accent4>
        <a:accent5>
          <a:srgbClr val="E8ACAC"/>
        </a:accent5>
        <a:accent6>
          <a:srgbClr val="66A024"/>
        </a:accent6>
        <a:hlink>
          <a:srgbClr val="0073AB"/>
        </a:hlink>
        <a:folHlink>
          <a:srgbClr val="F7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14">
        <a:dk1>
          <a:srgbClr val="000000"/>
        </a:dk1>
        <a:lt1>
          <a:srgbClr val="FFFFFF"/>
        </a:lt1>
        <a:dk2>
          <a:srgbClr val="686868"/>
        </a:dk2>
        <a:lt2>
          <a:srgbClr val="808080"/>
        </a:lt2>
        <a:accent1>
          <a:srgbClr val="D62426"/>
        </a:accent1>
        <a:accent2>
          <a:srgbClr val="71B129"/>
        </a:accent2>
        <a:accent3>
          <a:srgbClr val="FFFFFF"/>
        </a:accent3>
        <a:accent4>
          <a:srgbClr val="000000"/>
        </a:accent4>
        <a:accent5>
          <a:srgbClr val="E8ACAC"/>
        </a:accent5>
        <a:accent6>
          <a:srgbClr val="66A024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e9cdd161-00b2-4aa0-89b2-c086613b2241">QYX7SJHPJ2PC-548118381-4923</_dlc_DocId>
    <_dlc_DocIdUrl xmlns="e9cdd161-00b2-4aa0-89b2-c086613b2241">
      <Url>https://elementar.sharepoint.com/sites/Elementar/_layouts/15/DocIdRedir.aspx?ID=QYX7SJHPJ2PC-548118381-4923</Url>
      <Description>QYX7SJHPJ2PC-548118381-4923</Description>
    </_dlc_DocIdUrl>
    <e66098f3bbe04f36b551f2fbb21b25de xmlns="7bc060f8-63b0-427d-aebe-8775529f89a6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Presentation</TermName>
          <TermId xmlns="http://schemas.microsoft.com/office/infopath/2007/PartnerControls">453e5ecd-1dfc-44cf-a842-ab818bb69484</TermId>
        </TermInfo>
      </Terms>
    </e66098f3bbe04f36b551f2fbb21b25de>
    <n68c36ed26ba48b5a6b189873ff40875 xmlns="7bc060f8-63b0-427d-aebe-8775529f89a6">
      <Terms xmlns="http://schemas.microsoft.com/office/infopath/2007/PartnerControls"/>
    </n68c36ed26ba48b5a6b189873ff40875>
    <Campaign_x0020_material xmlns="7bc060f8-63b0-427d-aebe-8775529f89a6">
      <Value>yes</Value>
    </Campaign_x0020_material>
    <Market xmlns="7bc060f8-63b0-427d-aebe-8775529f89a6">
      <Value>1</Value>
      <Value>2</Value>
      <Value>3</Value>
    </Market>
    <_x0071_dk5 xmlns="7bc060f8-63b0-427d-aebe-8775529f89a6" xsi:nil="true"/>
    <IconOverlay xmlns="http://schemas.microsoft.com/sharepoint/v4" xsi:nil="true"/>
    <Date xmlns="7bc060f8-63b0-427d-aebe-8775529f89a6" xsi:nil="true"/>
    <Application0 xmlns="7bc060f8-63b0-427d-aebe-8775529f89a6"/>
    <Application_x0020_Area xmlns="7bc060f8-63b0-427d-aebe-8775529f89a6">
      <Value>38</Value>
      <Value>10</Value>
      <Value>6</Value>
    </Application_x0020_Area>
    <dcd0b55e08324cdea97844df0559d50c xmlns="7bc060f8-63b0-427d-aebe-8775529f89a6">
      <Terms xmlns="http://schemas.microsoft.com/office/infopath/2007/PartnerControls">
        <TermInfo xmlns="http://schemas.microsoft.com/office/infopath/2007/PartnerControls">
          <TermName xmlns="http://schemas.microsoft.com/office/infopath/2007/PartnerControls">English</TermName>
          <TermId xmlns="http://schemas.microsoft.com/office/infopath/2007/PartnerControls">32e20c63-9f64-489d-b455-516b8c72c3e0</TermId>
        </TermInfo>
      </Terms>
    </dcd0b55e08324cdea97844df0559d50c>
    <Applicable_x0020_Documents xmlns="7bc060f8-63b0-427d-aebe-8775529f89a6" xsi:nil="true"/>
    <p2669b03b7384721a336ed454faee8e2 xmlns="7bc060f8-63b0-427d-aebe-8775529f89a6">
      <Terms xmlns="http://schemas.microsoft.com/office/infopath/2007/PartnerControls">
        <TermInfo xmlns="http://schemas.microsoft.com/office/infopath/2007/PartnerControls">
          <TermName xmlns="http://schemas.microsoft.com/office/infopath/2007/PartnerControls">C</TermName>
          <TermId xmlns="http://schemas.microsoft.com/office/infopath/2007/PartnerControls">c552f87c-13d5-4648-b6a5-64c078c6a8b4</TermId>
        </TermInfo>
        <TermInfo xmlns="http://schemas.microsoft.com/office/infopath/2007/PartnerControls">
          <TermName xmlns="http://schemas.microsoft.com/office/infopath/2007/PartnerControls">N</TermName>
          <TermId xmlns="http://schemas.microsoft.com/office/infopath/2007/PartnerControls">f4c20ce3-ddb7-48d4-bc71-2319d54d211b</TermId>
        </TermInfo>
        <TermInfo xmlns="http://schemas.microsoft.com/office/infopath/2007/PartnerControls">
          <TermName xmlns="http://schemas.microsoft.com/office/infopath/2007/PartnerControls">S</TermName>
          <TermId xmlns="http://schemas.microsoft.com/office/infopath/2007/PartnerControls">f56d12af-d810-4012-b97b-cd6a99b77728</TermId>
        </TermInfo>
      </Terms>
    </p2669b03b7384721a336ed454faee8e2>
    <eb68faebfcb440169bd28314e72a44cc xmlns="7bc060f8-63b0-427d-aebe-8775529f89a6">
      <Terms xmlns="http://schemas.microsoft.com/office/infopath/2007/PartnerControls">
        <TermInfo xmlns="http://schemas.microsoft.com/office/infopath/2007/PartnerControls">
          <TermName xmlns="http://schemas.microsoft.com/office/infopath/2007/PartnerControls">vario MAX cube</TermName>
          <TermId xmlns="http://schemas.microsoft.com/office/infopath/2007/PartnerControls">59db0ce3-3900-4c4e-93e7-3ccf03a4b6a8</TermId>
        </TermInfo>
      </Terms>
    </eb68faebfcb440169bd28314e72a44cc>
    <TaxCatchAll xmlns="e9cdd161-00b2-4aa0-89b2-c086613b2241">
      <Value>13</Value>
      <Value>12</Value>
      <Value>77</Value>
      <Value>60</Value>
      <Value>4</Value>
      <Value>17</Value>
    </TaxCatchAll>
    <_dlc_DocIdPersistId xmlns="e9cdd161-00b2-4aa0-89b2-c086613b224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121A04A566D74483697C48DC8BB132" ma:contentTypeVersion="47" ma:contentTypeDescription="Create a new document." ma:contentTypeScope="" ma:versionID="5adbc3e71ff9fee753fa979aaeae4e07">
  <xsd:schema xmlns:xsd="http://www.w3.org/2001/XMLSchema" xmlns:xs="http://www.w3.org/2001/XMLSchema" xmlns:p="http://schemas.microsoft.com/office/2006/metadata/properties" xmlns:ns2="7bc060f8-63b0-427d-aebe-8775529f89a6" xmlns:ns3="e9cdd161-00b2-4aa0-89b2-c086613b2241" xmlns:ns4="http://schemas.microsoft.com/sharepoint/v4" targetNamespace="http://schemas.microsoft.com/office/2006/metadata/properties" ma:root="true" ma:fieldsID="f5b4a1ad43fae183bc7ae3813b76c10b" ns2:_="" ns3:_="" ns4:_="">
    <xsd:import namespace="7bc060f8-63b0-427d-aebe-8775529f89a6"/>
    <xsd:import namespace="e9cdd161-00b2-4aa0-89b2-c086613b2241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_x0071_dk5" minOccurs="0"/>
                <xsd:element ref="ns2:Campaign_x0020_material" minOccurs="0"/>
                <xsd:element ref="ns2:Application0" minOccurs="0"/>
                <xsd:element ref="ns2:Application_x0020_Area" minOccurs="0"/>
                <xsd:element ref="ns2:Market" minOccurs="0"/>
                <xsd:element ref="ns2:Applicable_x0020_Documents" minOccurs="0"/>
                <xsd:element ref="ns2:Date" minOccurs="0"/>
                <xsd:element ref="ns3:_dlc_DocIdUrl" minOccurs="0"/>
                <xsd:element ref="ns3:_dlc_DocIdPersistId" minOccurs="0"/>
                <xsd:element ref="ns2:eb68faebfcb440169bd28314e72a44cc" minOccurs="0"/>
                <xsd:element ref="ns3:TaxCatchAll" minOccurs="0"/>
                <xsd:element ref="ns2:n68c36ed26ba48b5a6b189873ff40875" minOccurs="0"/>
                <xsd:element ref="ns2:p2669b03b7384721a336ed454faee8e2" minOccurs="0"/>
                <xsd:element ref="ns2:dcd0b55e08324cdea97844df0559d50c" minOccurs="0"/>
                <xsd:element ref="ns2:e66098f3bbe04f36b551f2fbb21b25de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4:IconOverlay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3:_dlc_DocId" minOccurs="0"/>
                <xsd:element ref="ns2:MediaServiceAutoKeyPoints" minOccurs="0"/>
                <xsd:element ref="ns2:MediaServiceKeyPoint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c060f8-63b0-427d-aebe-8775529f89a6" elementFormDefault="qualified">
    <xsd:import namespace="http://schemas.microsoft.com/office/2006/documentManagement/types"/>
    <xsd:import namespace="http://schemas.microsoft.com/office/infopath/2007/PartnerControls"/>
    <xsd:element name="_x0071_dk5" ma:index="5" nillable="true" ma:displayName="Version" ma:internalName="_x0071_dk5" ma:readOnly="false">
      <xsd:simpleType>
        <xsd:restriction base="dms:Text"/>
      </xsd:simpleType>
    </xsd:element>
    <xsd:element name="Campaign_x0020_material" ma:index="6" nillable="true" ma:displayName="Campaign material" ma:internalName="Campaign_x0020_material" ma:readOnly="fals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yes"/>
                  </xsd:restriction>
                </xsd:simpleType>
              </xsd:element>
            </xsd:sequence>
          </xsd:extension>
        </xsd:complexContent>
      </xsd:complexType>
    </xsd:element>
    <xsd:element name="Application0" ma:index="7" nillable="true" ma:displayName="Application" ma:list="{d897983a-75e8-4c69-a14c-d725e76012d1}" ma:internalName="Application0" ma:readOnly="false" ma:showField="Titl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pplication_x0020_Area" ma:index="8" nillable="true" ma:displayName="Application Area" ma:list="{6259a1a2-fb80-405c-9b91-1fb440ad5510}" ma:internalName="Application_x0020_Area" ma:readOnly="false" ma:showField="Titl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arket" ma:index="9" nillable="true" ma:displayName="Market" ma:list="{5e57f71f-3c9b-44a0-b553-dfbb2617f79c}" ma:internalName="Market" ma:readOnly="false" ma:showField="Titl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pplicable_x0020_Documents" ma:index="10" nillable="true" ma:displayName="Applicable Documents" ma:internalName="Applicable_x0020_Documents" ma:readOnly="false">
      <xsd:simpleType>
        <xsd:restriction base="dms:Note">
          <xsd:maxLength value="255"/>
        </xsd:restriction>
      </xsd:simpleType>
    </xsd:element>
    <xsd:element name="Date" ma:index="11" nillable="true" ma:displayName="Date" ma:hidden="true" ma:internalName="Date" ma:readOnly="false">
      <xsd:simpleType>
        <xsd:restriction base="dms:Text">
          <xsd:maxLength value="255"/>
        </xsd:restriction>
      </xsd:simpleType>
    </xsd:element>
    <xsd:element name="eb68faebfcb440169bd28314e72a44cc" ma:index="16" nillable="true" ma:taxonomy="true" ma:internalName="eb68faebfcb440169bd28314e72a44cc" ma:taxonomyFieldName="Product" ma:displayName="Product" ma:default="" ma:fieldId="{eb68faeb-fcb4-4016-9bd2-8314e72a44cc}" ma:taxonomyMulti="true" ma:sspId="caad57d9-ae72-48c3-aadf-5c1e6f40b036" ma:termSetId="6606a207-dd42-4d5b-85c8-9865256f348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68c36ed26ba48b5a6b189873ff40875" ma:index="19" nillable="true" ma:taxonomy="true" ma:internalName="n68c36ed26ba48b5a6b189873ff40875" ma:taxonomyFieldName="Application" ma:displayName="Application_old" ma:readOnly="false" ma:default="" ma:fieldId="{768c36ed-26ba-48b5-a6b1-89873ff40875}" ma:taxonomyMulti="true" ma:sspId="caad57d9-ae72-48c3-aadf-5c1e6f40b036" ma:termSetId="0fb1b8ef-9988-462c-9dfd-dae41c6f52f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2669b03b7384721a336ed454faee8e2" ma:index="21" nillable="true" ma:taxonomy="true" ma:internalName="p2669b03b7384721a336ed454faee8e2" ma:taxonomyFieldName="Element" ma:displayName="Element" ma:readOnly="false" ma:default="" ma:fieldId="{92669b03-b738-4721-a336-ed454faee8e2}" ma:taxonomyMulti="true" ma:sspId="caad57d9-ae72-48c3-aadf-5c1e6f40b036" ma:termSetId="97c8f69a-327e-4274-a865-48766c15c3c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cd0b55e08324cdea97844df0559d50c" ma:index="23" nillable="true" ma:taxonomy="true" ma:internalName="dcd0b55e08324cdea97844df0559d50c" ma:taxonomyFieldName="Language" ma:displayName="Language" ma:readOnly="false" ma:default="" ma:fieldId="{dcd0b55e-0832-4cde-a978-44df0559d50c}" ma:sspId="caad57d9-ae72-48c3-aadf-5c1e6f40b036" ma:termSetId="b70436ed-8c1f-45ca-b764-5cfc1ce9bb8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66098f3bbe04f36b551f2fbb21b25de" ma:index="25" nillable="true" ma:taxonomy="true" ma:internalName="e66098f3bbe04f36b551f2fbb21b25de" ma:taxonomyFieldName="Document_x0020_Type" ma:displayName="Document Type" ma:readOnly="false" ma:default="" ma:fieldId="{e66098f3-bbe0-4f36-b551-f2fbb21b25de}" ma:sspId="caad57d9-ae72-48c3-aadf-5c1e6f40b036" ma:termSetId="557eff33-75e1-47b8-9e72-f04b173808c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AutoTags" ma:index="26" nillable="true" ma:displayName="Tags" ma:hidden="true" ma:internalName="MediaServiceAutoTags" ma:readOnly="true">
      <xsd:simpleType>
        <xsd:restriction base="dms:Text"/>
      </xsd:simpleType>
    </xsd:element>
    <xsd:element name="MediaServiceGenerationTime" ma:index="2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9" nillable="true" ma:displayName="MediaServiceDateTaken" ma:hidden="true" ma:internalName="MediaServiceDateTaken" ma:readOnly="true">
      <xsd:simpleType>
        <xsd:restriction base="dms:Text"/>
      </xsd:simpleType>
    </xsd:element>
    <xsd:element name="MediaServiceMetadata" ma:index="3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3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9" nillable="true" ma:displayName="KeyPoints" ma:hidden="true" ma:internalName="MediaServiceKeyPoints" ma:readOnly="true">
      <xsd:simpleType>
        <xsd:restriction base="dms:Note"/>
      </xsd:simpleType>
    </xsd:element>
    <xsd:element name="MediaServiceOCR" ma:index="40" nillable="true" ma:displayName="Extracted Text" ma:hidden="true" ma:internalName="MediaServiceOCR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cdd161-00b2-4aa0-89b2-c086613b2241" elementFormDefault="qualified">
    <xsd:import namespace="http://schemas.microsoft.com/office/2006/documentManagement/types"/>
    <xsd:import namespace="http://schemas.microsoft.com/office/infopath/2007/PartnerControls"/>
    <xsd:element name="_dlc_DocIdUrl" ma:index="13" nillable="true" ma:displayName="Document ID" ma:description="Permanent link to this document." ma:hidden="true" ma:internalName="_dlc_DocIdUrl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4" nillable="true" ma:displayName="Persist ID" ma:description="Keep ID on add." ma:hidden="true" ma:internalName="_dlc_DocIdPersistId" ma:readOnly="false">
      <xsd:simpleType>
        <xsd:restriction base="dms:Boolean"/>
      </xsd:simpleType>
    </xsd:element>
    <xsd:element name="TaxCatchAll" ma:index="17" nillable="true" ma:displayName="Taxonomy Catch All Column" ma:hidden="true" ma:list="{d2fdb905-7169-4ac0-9c56-da558efeef94}" ma:internalName="TaxCatchAll" ma:readOnly="false" ma:showField="CatchAllData" ma:web="e9cdd161-00b2-4aa0-89b2-c086613b224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35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6" nillable="true" ma:displayName="Shared With Details" ma:hidden="true" ma:internalName="SharedWithDetails" ma:readOnly="true">
      <xsd:simpleType>
        <xsd:restriction base="dms:Note"/>
      </xsd:simpleType>
    </xsd:element>
    <xsd:element name="_dlc_DocId" ma:index="37" nillable="true" ma:displayName="Document ID Value" ma:description="The value of the document ID assigned to this item." ma:hidden="true" ma:internalName="_dlc_DocId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31" nillable="true" ma:displayName="IconOverlay" ma:hidden="true" ma:internalName="IconOverlay" ma:readOnly="fals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9F2D54F9-864A-4151-892F-D589CB0F954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7BDC6D2-B909-45B7-B369-936BBA097129}">
  <ds:schemaRefs>
    <ds:schemaRef ds:uri="http://schemas.microsoft.com/office/2006/metadata/properties"/>
    <ds:schemaRef ds:uri="http://schemas.microsoft.com/office/infopath/2007/PartnerControls"/>
    <ds:schemaRef ds:uri="e9cdd161-00b2-4aa0-89b2-c086613b2241"/>
    <ds:schemaRef ds:uri="7bc060f8-63b0-427d-aebe-8775529f89a6"/>
    <ds:schemaRef ds:uri="http://schemas.microsoft.com/sharepoint/v4"/>
  </ds:schemaRefs>
</ds:datastoreItem>
</file>

<file path=customXml/itemProps3.xml><?xml version="1.0" encoding="utf-8"?>
<ds:datastoreItem xmlns:ds="http://schemas.openxmlformats.org/officeDocument/2006/customXml" ds:itemID="{9F522FF2-C628-4EAE-867A-8006F43855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bc060f8-63b0-427d-aebe-8775529f89a6"/>
    <ds:schemaRef ds:uri="e9cdd161-00b2-4aa0-89b2-c086613b2241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87B735B1-AE27-4495-A9C8-CF66BEC76621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1870</TotalTime>
  <Words>1701</Words>
  <Application>Microsoft Office PowerPoint</Application>
  <PresentationFormat>On-screen Show (16:9)</PresentationFormat>
  <Paragraphs>264</Paragraphs>
  <Slides>27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Tahoma</vt:lpstr>
      <vt:lpstr>Times</vt:lpstr>
      <vt:lpstr>Times New Roman</vt:lpstr>
      <vt:lpstr>Wingdings</vt:lpstr>
      <vt:lpstr>elementar_ppt_master</vt:lpstr>
      <vt:lpstr>PowerPoint Presentation</vt:lpstr>
      <vt:lpstr>Meet the Team!</vt:lpstr>
      <vt:lpstr>Elementar – Tradition means trust</vt:lpstr>
      <vt:lpstr>Elementar – Tradition means trust</vt:lpstr>
      <vt:lpstr>Elementar – technological leadership</vt:lpstr>
      <vt:lpstr>Slide-out furnace and clamp connections</vt:lpstr>
      <vt:lpstr>Elementar – Tradition means trust</vt:lpstr>
      <vt:lpstr>Hot Topics: Argon as Carrier Gas</vt:lpstr>
      <vt:lpstr>Hot Topics: TOC methods, solids</vt:lpstr>
      <vt:lpstr>Hot Topics: Soil Extracts</vt:lpstr>
      <vt:lpstr>Long Partnerships: Penn State Ag Lab</vt:lpstr>
      <vt:lpstr>PowerPoint Presentation</vt:lpstr>
      <vt:lpstr>The exceed Series</vt:lpstr>
      <vt:lpstr>The TOC Series</vt:lpstr>
      <vt:lpstr>PowerPoint Presentation</vt:lpstr>
      <vt:lpstr>Homogeneity and Sample Amount</vt:lpstr>
      <vt:lpstr>vario MAX cube – Solution for High Throughput</vt:lpstr>
      <vt:lpstr>Sample Combustion</vt:lpstr>
      <vt:lpstr>vario MAX cube – Simplified Sample Preparation</vt:lpstr>
      <vt:lpstr>PowerPoint Presentation</vt:lpstr>
      <vt:lpstr>Sample preparation</vt:lpstr>
      <vt:lpstr>Blank-free Sample Introduction</vt:lpstr>
      <vt:lpstr>PowerPoint Presentation</vt:lpstr>
      <vt:lpstr>Software Overview</vt:lpstr>
      <vt:lpstr>Daily Maintenance</vt:lpstr>
      <vt:lpstr>Daily Routine</vt:lpstr>
      <vt:lpstr>Daily Routine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Schmidt</dc:creator>
  <cp:lastModifiedBy>Adam Chase Migliore</cp:lastModifiedBy>
  <cp:revision>300</cp:revision>
  <cp:lastPrinted>2016-06-07T12:45:45Z</cp:lastPrinted>
  <dcterms:created xsi:type="dcterms:W3CDTF">2014-09-30T10:12:58Z</dcterms:created>
  <dcterms:modified xsi:type="dcterms:W3CDTF">2023-02-22T14:30:41Z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0x01010012121A04A566D74483697C48DC8BB132</vt:lpwstr>
  </property>
  <property fmtid="{D5CDD505-2E9C-101B-9397-08002B2CF9AE}" pid="3" name="_dlc_DocIdItemGuid">
    <vt:lpwstr>932ee890-7965-4260-804f-97baceb979b7</vt:lpwstr>
  </property>
  <property fmtid="{D5CDD505-2E9C-101B-9397-08002B2CF9AE}" pid="4" name="Language">
    <vt:lpwstr>4;#English|32e20c63-9f64-489d-b455-516b8c72c3e0</vt:lpwstr>
  </property>
  <property fmtid="{D5CDD505-2E9C-101B-9397-08002B2CF9AE}" pid="5" name="Product">
    <vt:lpwstr>60;#vario MAX cube|59db0ce3-3900-4c4e-93e7-3ccf03a4b6a8</vt:lpwstr>
  </property>
  <property fmtid="{D5CDD505-2E9C-101B-9397-08002B2CF9AE}" pid="6" name="Element">
    <vt:lpwstr>12;#C|c552f87c-13d5-4648-b6a5-64c078c6a8b4;#17;#N|f4c20ce3-ddb7-48d4-bc71-2319d54d211b;#13;#S|f56d12af-d810-4012-b97b-cd6a99b77728</vt:lpwstr>
  </property>
  <property fmtid="{D5CDD505-2E9C-101B-9397-08002B2CF9AE}" pid="7" name="Application">
    <vt:lpwstr/>
  </property>
  <property fmtid="{D5CDD505-2E9C-101B-9397-08002B2CF9AE}" pid="8" name="Document Type">
    <vt:lpwstr>77;#Presentation|453e5ecd-1dfc-44cf-a842-ab818bb69484</vt:lpwstr>
  </property>
</Properties>
</file>